
<file path=[Content_Types].xml><?xml version="1.0" encoding="utf-8"?>
<Types xmlns="http://schemas.openxmlformats.org/package/2006/content-types">
  <Default Extension="xml" ContentType="application/xml"/>
  <Default Extension="jpeg" ContentType="image/jpeg"/>
  <Default Extension="jpg" ContentType="image/jpeg"/>
  <Default Extension="mp3" ContentType="audio/unknown"/>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9.jpg" ContentType="image/png"/>
  <Override PartName="/ppt/media/image1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2" r:id="rId15"/>
    <p:sldId id="273" r:id="rId16"/>
    <p:sldId id="274" r:id="rId17"/>
    <p:sldId id="275" r:id="rId18"/>
    <p:sldId id="276" r:id="rId19"/>
    <p:sldId id="277" r:id="rId20"/>
    <p:sldId id="278" r:id="rId21"/>
    <p:sldId id="280" r:id="rId22"/>
    <p:sldId id="279"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42" r:id="rId79"/>
    <p:sldId id="341" r:id="rId80"/>
    <p:sldId id="340" r:id="rId81"/>
    <p:sldId id="338" r:id="rId82"/>
    <p:sldId id="336" r:id="rId83"/>
    <p:sldId id="350" r:id="rId84"/>
    <p:sldId id="339" r:id="rId85"/>
    <p:sldId id="346" r:id="rId86"/>
    <p:sldId id="347" r:id="rId87"/>
    <p:sldId id="349" r:id="rId88"/>
    <p:sldId id="348" r:id="rId89"/>
    <p:sldId id="343" r:id="rId90"/>
    <p:sldId id="344" r:id="rId91"/>
    <p:sldId id="345" r:id="rId92"/>
  </p:sldIdLst>
  <p:sldSz cx="10075863" cy="7562850"/>
  <p:notesSz cx="7559675" cy="10691813"/>
  <p:defaultTextStyle>
    <a:defPPr>
      <a:defRPr lang="en-GB"/>
    </a:defPPr>
    <a:lvl1pPr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1pPr>
    <a:lvl2pPr marL="742950" indent="-28575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2pPr>
    <a:lvl3pPr marL="11430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3pPr>
    <a:lvl4pPr marL="16002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4pPr>
    <a:lvl5pPr marL="2057400" indent="-228600" algn="l" defTabSz="457200" rtl="0" fontAlgn="base" hangingPunct="0">
      <a:lnSpc>
        <a:spcPct val="93000"/>
      </a:lnSpc>
      <a:spcBef>
        <a:spcPct val="0"/>
      </a:spcBef>
      <a:spcAft>
        <a:spcPct val="0"/>
      </a:spcAft>
      <a:buClr>
        <a:srgbClr val="000000"/>
      </a:buClr>
      <a:buSzPct val="100000"/>
      <a:buFont typeface="Times New Roman" charset="0"/>
      <a:defRPr kern="1200">
        <a:solidFill>
          <a:schemeClr val="bg1"/>
        </a:solidFill>
        <a:latin typeface="Arial" charset="0"/>
        <a:ea typeface="ＭＳ Ｐゴシック" charset="0"/>
        <a:cs typeface="Arial Unicode MS" charset="0"/>
      </a:defRPr>
    </a:lvl5pPr>
    <a:lvl6pPr marL="2286000" algn="l" defTabSz="457200" rtl="0" eaLnBrk="1" latinLnBrk="0" hangingPunct="1">
      <a:defRPr kern="1200">
        <a:solidFill>
          <a:schemeClr val="bg1"/>
        </a:solidFill>
        <a:latin typeface="Arial" charset="0"/>
        <a:ea typeface="ＭＳ Ｐゴシック" charset="0"/>
        <a:cs typeface="Arial Unicode MS" charset="0"/>
      </a:defRPr>
    </a:lvl6pPr>
    <a:lvl7pPr marL="2743200" algn="l" defTabSz="457200" rtl="0" eaLnBrk="1" latinLnBrk="0" hangingPunct="1">
      <a:defRPr kern="1200">
        <a:solidFill>
          <a:schemeClr val="bg1"/>
        </a:solidFill>
        <a:latin typeface="Arial" charset="0"/>
        <a:ea typeface="ＭＳ Ｐゴシック" charset="0"/>
        <a:cs typeface="Arial Unicode MS" charset="0"/>
      </a:defRPr>
    </a:lvl7pPr>
    <a:lvl8pPr marL="3200400" algn="l" defTabSz="457200" rtl="0" eaLnBrk="1" latinLnBrk="0" hangingPunct="1">
      <a:defRPr kern="1200">
        <a:solidFill>
          <a:schemeClr val="bg1"/>
        </a:solidFill>
        <a:latin typeface="Arial" charset="0"/>
        <a:ea typeface="ＭＳ Ｐゴシック" charset="0"/>
        <a:cs typeface="Arial Unicode MS" charset="0"/>
      </a:defRPr>
    </a:lvl8pPr>
    <a:lvl9pPr marL="3657600" algn="l" defTabSz="457200" rtl="0" eaLnBrk="1" latinLnBrk="0" hangingPunct="1">
      <a:defRPr kern="1200">
        <a:solidFill>
          <a:schemeClr val="bg1"/>
        </a:solidFill>
        <a:latin typeface="Arial" charset="0"/>
        <a:ea typeface="ＭＳ Ｐゴシック" charset="0"/>
        <a:cs typeface="Arial Unicode M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82" autoAdjust="0"/>
    <p:restoredTop sz="86410" autoAdjust="0"/>
  </p:normalViewPr>
  <p:slideViewPr>
    <p:cSldViewPr>
      <p:cViewPr varScale="1">
        <p:scale>
          <a:sx n="95" d="100"/>
          <a:sy n="95" d="100"/>
        </p:scale>
        <p:origin x="-1584" y="-120"/>
      </p:cViewPr>
      <p:guideLst>
        <p:guide orient="horz" pos="2160"/>
        <p:guide pos="2880"/>
      </p:guideLst>
    </p:cSldViewPr>
  </p:slideViewPr>
  <p:outlineViewPr>
    <p:cViewPr varScale="1">
      <p:scale>
        <a:sx n="170" d="200"/>
        <a:sy n="170" d="200"/>
      </p:scale>
      <p:origin x="0" y="2184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notesMaster" Target="notesMasters/notesMaster1.xml"/><Relationship Id="rId94" Type="http://schemas.openxmlformats.org/officeDocument/2006/relationships/printerSettings" Target="printerSettings/printerSettings1.bin"/><Relationship Id="rId95" Type="http://schemas.openxmlformats.org/officeDocument/2006/relationships/presProps" Target="presProps.xml"/><Relationship Id="rId96" Type="http://schemas.openxmlformats.org/officeDocument/2006/relationships/viewProps" Target="viewProps.xml"/><Relationship Id="rId97" Type="http://schemas.openxmlformats.org/officeDocument/2006/relationships/theme" Target="theme/theme1.xml"/><Relationship Id="rId9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9" name="AutoShape 1"/>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36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0" name="AutoShape 2"/>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1" name="AutoShape 3"/>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2" name="AutoShape 4"/>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3" name="AutoShape 5"/>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4" name="AutoShape 6"/>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5" name="AutoShape 7"/>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6" name="AutoShape 8"/>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7" name="AutoShape 9"/>
          <p:cNvSpPr>
            <a:spLocks noChangeArrowheads="1"/>
          </p:cNvSpPr>
          <p:nvPr/>
        </p:nvSpPr>
        <p:spPr bwMode="auto">
          <a:xfrm>
            <a:off x="0" y="0"/>
            <a:ext cx="7559675" cy="10691813"/>
          </a:xfrm>
          <a:prstGeom prst="roundRect">
            <a:avLst>
              <a:gd name="adj" fmla="val 19"/>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8" name="Rectangle 10"/>
          <p:cNvSpPr>
            <a:spLocks noGrp="1" noRot="1" noChangeAspect="1" noChangeArrowheads="1"/>
          </p:cNvSpPr>
          <p:nvPr>
            <p:ph type="sldImg"/>
          </p:nvPr>
        </p:nvSpPr>
        <p:spPr bwMode="auto">
          <a:xfrm>
            <a:off x="1106488" y="812800"/>
            <a:ext cx="5329237" cy="3992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sp>
      <p:sp>
        <p:nvSpPr>
          <p:cNvPr id="2059" name="Rectangle 11"/>
          <p:cNvSpPr>
            <a:spLocks noGrp="1" noChangeArrowheads="1"/>
          </p:cNvSpPr>
          <p:nvPr>
            <p:ph type="body"/>
          </p:nvPr>
        </p:nvSpPr>
        <p:spPr bwMode="auto">
          <a:xfrm>
            <a:off x="755650" y="5078413"/>
            <a:ext cx="6032500"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p>
            <a:pPr lvl="0"/>
            <a:endParaRPr lang="en-US"/>
          </a:p>
        </p:txBody>
      </p:sp>
      <p:sp>
        <p:nvSpPr>
          <p:cNvPr id="2060" name="Text Box 12"/>
          <p:cNvSpPr txBox="1">
            <a:spLocks noChangeArrowheads="1"/>
          </p:cNvSpPr>
          <p:nvPr/>
        </p:nvSpPr>
        <p:spPr bwMode="auto">
          <a:xfrm>
            <a:off x="0"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1" name="Text Box 13"/>
          <p:cNvSpPr txBox="1">
            <a:spLocks noChangeArrowheads="1"/>
          </p:cNvSpPr>
          <p:nvPr/>
        </p:nvSpPr>
        <p:spPr bwMode="auto">
          <a:xfrm>
            <a:off x="4278313" y="0"/>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2" name="Text Box 14"/>
          <p:cNvSpPr txBox="1">
            <a:spLocks noChangeArrowheads="1"/>
          </p:cNvSpPr>
          <p:nvPr/>
        </p:nvSpPr>
        <p:spPr bwMode="auto">
          <a:xfrm>
            <a:off x="0" y="10155238"/>
            <a:ext cx="327025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3" name="Rectangle 15"/>
          <p:cNvSpPr>
            <a:spLocks noGrp="1" noChangeArrowheads="1"/>
          </p:cNvSpPr>
          <p:nvPr>
            <p:ph type="sldNum"/>
          </p:nvPr>
        </p:nvSpPr>
        <p:spPr bwMode="auto">
          <a:xfrm>
            <a:off x="4278313" y="10155238"/>
            <a:ext cx="32654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b" anchorCtr="0" compatLnSpc="1">
            <a:prstTxWarp prst="textNoShape">
              <a:avLst/>
            </a:prstTxWarp>
          </a:bodyPr>
          <a:lstStyle>
            <a:lvl1pPr algn="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400">
                <a:solidFill>
                  <a:srgbClr val="000000"/>
                </a:solidFill>
                <a:latin typeface="Times New Roman" charset="0"/>
              </a:defRPr>
            </a:lvl1pPr>
          </a:lstStyle>
          <a:p>
            <a:fld id="{0E35A4D3-108D-1046-97CD-2E871591D6FF}" type="slidenum">
              <a:rPr lang="en-US"/>
              <a:pPr/>
              <a:t>‹#›</a:t>
            </a:fld>
            <a:endParaRPr lang="en-US"/>
          </a:p>
        </p:txBody>
      </p:sp>
    </p:spTree>
    <p:extLst>
      <p:ext uri="{BB962C8B-B14F-4D97-AF65-F5344CB8AC3E}">
        <p14:creationId xmlns:p14="http://schemas.microsoft.com/office/powerpoint/2010/main" val="2264695003"/>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5607F365-5371-FF48-93E1-0B627A91D494}" type="slidenum">
              <a:rPr lang="en-US"/>
              <a:pPr/>
              <a:t>2</a:t>
            </a:fld>
            <a:endParaRPr lang="en-US"/>
          </a:p>
        </p:txBody>
      </p:sp>
      <p:sp>
        <p:nvSpPr>
          <p:cNvPr id="1331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331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sz="1200" kern="1200" dirty="0" smtClean="0">
                <a:solidFill>
                  <a:srgbClr val="000000"/>
                </a:solidFill>
                <a:latin typeface="Times New Roman" charset="0"/>
                <a:ea typeface="ＭＳ Ｐゴシック" charset="0"/>
                <a:cs typeface="+mn-cs"/>
              </a:rPr>
              <a:t>can climb up to high shelves</a:t>
            </a:r>
          </a:p>
          <a:p>
            <a:r>
              <a:rPr lang="en-US" sz="1200" kern="1200" dirty="0" smtClean="0">
                <a:solidFill>
                  <a:srgbClr val="000000"/>
                </a:solidFill>
                <a:latin typeface="Times New Roman" charset="0"/>
                <a:ea typeface="ＭＳ Ｐゴシック" charset="0"/>
                <a:cs typeface="+mn-cs"/>
              </a:rPr>
              <a:t>refused transformed back into a human</a:t>
            </a:r>
          </a:p>
          <a:p>
            <a:r>
              <a:rPr lang="en-US" sz="1200" kern="1200" dirty="0" smtClean="0">
                <a:solidFill>
                  <a:srgbClr val="000000"/>
                </a:solidFill>
                <a:latin typeface="Times New Roman" charset="0"/>
                <a:ea typeface="ＭＳ Ｐゴシック" charset="0"/>
                <a:cs typeface="+mn-cs"/>
              </a:rPr>
              <a:t>if someone ever reported that there was an </a:t>
            </a:r>
            <a:r>
              <a:rPr lang="en-US" sz="1200" kern="1200" dirty="0" err="1" smtClean="0">
                <a:solidFill>
                  <a:srgbClr val="000000"/>
                </a:solidFill>
                <a:latin typeface="Times New Roman" charset="0"/>
                <a:ea typeface="ＭＳ Ｐゴシック" charset="0"/>
                <a:cs typeface="+mn-cs"/>
              </a:rPr>
              <a:t>orang-utan</a:t>
            </a:r>
            <a:r>
              <a:rPr lang="en-US" sz="1200" kern="1200" dirty="0" smtClean="0">
                <a:solidFill>
                  <a:srgbClr val="000000"/>
                </a:solidFill>
                <a:latin typeface="Times New Roman" charset="0"/>
                <a:ea typeface="ＭＳ Ｐゴシック" charset="0"/>
                <a:cs typeface="+mn-cs"/>
              </a:rPr>
              <a:t> in the Library, the wizards would probably go and ask the Librarian if he'd seen it.</a:t>
            </a:r>
          </a:p>
          <a:p>
            <a:endParaRPr lang="en-US" sz="1200" kern="1200" dirty="0" smtClean="0">
              <a:solidFill>
                <a:srgbClr val="000000"/>
              </a:solidFill>
              <a:latin typeface="Times New Roman" charset="0"/>
              <a:ea typeface="ＭＳ Ｐゴシック" charset="0"/>
              <a:cs typeface="+mn-cs"/>
            </a:endParaRP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Being an ape, he is known for his violent reaction to most people calling him a "</a:t>
            </a:r>
            <a:r>
              <a:rPr lang="en-US" b="1" dirty="0" smtClean="0"/>
              <a:t>monkey</a:t>
            </a:r>
            <a:r>
              <a:rPr lang="en-US" dirty="0" smtClean="0"/>
              <a:t>." He speaks a language whose </a:t>
            </a:r>
            <a:r>
              <a:rPr lang="en-US" b="1" dirty="0" smtClean="0"/>
              <a:t>vocabulary</a:t>
            </a:r>
            <a:r>
              <a:rPr lang="en-US" dirty="0" smtClean="0"/>
              <a:t> consists primarily of the single word </a:t>
            </a:r>
            <a:r>
              <a:rPr lang="en-US" b="1" dirty="0" err="1" smtClean="0"/>
              <a:t>Ook</a:t>
            </a:r>
            <a:r>
              <a:rPr lang="en-US" dirty="0" smtClean="0"/>
              <a:t> (originally </a:t>
            </a:r>
            <a:r>
              <a:rPr lang="en-US" b="1" dirty="0" err="1" smtClean="0"/>
              <a:t>Oook</a:t>
            </a:r>
            <a:r>
              <a:rPr lang="en-US" dirty="0" smtClean="0"/>
              <a:t>), inflected for simple affirmations and negations. </a:t>
            </a:r>
            <a:r>
              <a:rPr lang="en-US" b="1" dirty="0" err="1" smtClean="0"/>
              <a:t>Eeek</a:t>
            </a:r>
            <a:r>
              <a:rPr lang="en-US" dirty="0" smtClean="0"/>
              <a:t> is also occasionally heard, particularly in moments of </a:t>
            </a:r>
            <a:r>
              <a:rPr lang="en-US" b="1" dirty="0" smtClean="0"/>
              <a:t>panic or rage</a:t>
            </a:r>
            <a:r>
              <a:rPr lang="en-US" dirty="0" smtClean="0"/>
              <a:t>. Nonetheless, most people seem able to understand him.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14</a:t>
            </a:fld>
            <a:endParaRPr lang="en-US"/>
          </a:p>
        </p:txBody>
      </p:sp>
    </p:spTree>
    <p:extLst>
      <p:ext uri="{BB962C8B-B14F-4D97-AF65-F5344CB8AC3E}">
        <p14:creationId xmlns:p14="http://schemas.microsoft.com/office/powerpoint/2010/main" val="733609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B1FDF8BF-873A-3049-A837-E0FD89C9B3E6}" type="slidenum">
              <a:rPr lang="en-US"/>
              <a:pPr>
                <a:defRPr/>
              </a:pPr>
              <a:t>32</a:t>
            </a:fld>
            <a:endParaRPr lang="en-US"/>
          </a:p>
        </p:txBody>
      </p:sp>
      <p:sp>
        <p:nvSpPr>
          <p:cNvPr id="41985" name="Text Box 1"/>
          <p:cNvSpPr txBox="1">
            <a:spLocks noGrp="1" noRot="1" noChangeAspect="1" noChangeArrowheads="1"/>
          </p:cNvSpPr>
          <p:nvPr>
            <p:ph type="sldImg"/>
          </p:nvPr>
        </p:nvSpPr>
        <p:spPr>
          <a:xfrm>
            <a:off x="1108075" y="812800"/>
            <a:ext cx="534193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1986" name="Text Box 2"/>
          <p:cNvSpPr txBox="1">
            <a:spLocks noGrp="1" noChangeArrowheads="1"/>
          </p:cNvSpPr>
          <p:nvPr>
            <p:ph type="body" idx="1"/>
          </p:nvPr>
        </p:nvSpPr>
        <p:spPr>
          <a:xfrm>
            <a:off x="755650" y="5078413"/>
            <a:ext cx="6048375" cy="481171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r>
              <a:rPr lang="en-US" dirty="0" smtClean="0">
                <a:cs typeface="+mn-cs"/>
              </a:rPr>
              <a:t>The 2</a:t>
            </a:r>
            <a:r>
              <a:rPr lang="en-US" baseline="30000" dirty="0" smtClean="0">
                <a:cs typeface="+mn-cs"/>
              </a:rPr>
              <a:t>nd</a:t>
            </a:r>
            <a:r>
              <a:rPr lang="en-US" dirty="0" smtClean="0">
                <a:cs typeface="+mn-cs"/>
              </a:rPr>
              <a:t> law of thermodynamics</a:t>
            </a:r>
          </a:p>
          <a:p>
            <a:pPr>
              <a:defRPr/>
            </a:pPr>
            <a:r>
              <a:rPr lang="en-US" dirty="0" smtClean="0">
                <a:cs typeface="+mn-cs"/>
              </a:rPr>
              <a:t>The law</a:t>
            </a:r>
            <a:r>
              <a:rPr lang="en-US" baseline="0" dirty="0" smtClean="0">
                <a:cs typeface="+mn-cs"/>
              </a:rPr>
              <a:t> of entropy</a:t>
            </a:r>
            <a:endParaRPr lang="en-US" dirty="0"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82091D5-B4C5-F44F-933D-1CFF2FE80C6F}" type="slidenum">
              <a:rPr lang="en-US"/>
              <a:pPr>
                <a:defRPr/>
              </a:pPr>
              <a:t>35</a:t>
            </a:fld>
            <a:endParaRPr lang="en-US"/>
          </a:p>
        </p:txBody>
      </p:sp>
      <p:sp>
        <p:nvSpPr>
          <p:cNvPr id="4505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505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2A094E9C-75C5-8349-B26F-78465C7D4A7D}" type="slidenum">
              <a:rPr lang="en-US"/>
              <a:pPr>
                <a:defRPr/>
              </a:pPr>
              <a:t>36</a:t>
            </a:fld>
            <a:endParaRPr lang="en-US"/>
          </a:p>
        </p:txBody>
      </p:sp>
      <p:sp>
        <p:nvSpPr>
          <p:cNvPr id="46081"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6082"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CE3AB7D0-9A24-F047-8C3D-7952D9B70CBF}" type="slidenum">
              <a:rPr lang="en-US"/>
              <a:pPr>
                <a:defRPr/>
              </a:pPr>
              <a:t>37</a:t>
            </a:fld>
            <a:endParaRPr lang="en-US"/>
          </a:p>
        </p:txBody>
      </p:sp>
      <p:sp>
        <p:nvSpPr>
          <p:cNvPr id="47105"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7106"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FB5D29E2-931D-9446-8475-CC2401EC7509}" type="slidenum">
              <a:rPr lang="en-US"/>
              <a:pPr>
                <a:defRPr/>
              </a:pPr>
              <a:t>38</a:t>
            </a:fld>
            <a:endParaRPr lang="en-US"/>
          </a:p>
        </p:txBody>
      </p:sp>
      <p:sp>
        <p:nvSpPr>
          <p:cNvPr id="48129"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8130"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75771ECF-F926-4C4A-8BB7-4B858E5E49E1}" type="slidenum">
              <a:rPr lang="en-US"/>
              <a:pPr>
                <a:defRPr/>
              </a:pPr>
              <a:t>39</a:t>
            </a:fld>
            <a:endParaRPr lang="en-US"/>
          </a:p>
        </p:txBody>
      </p:sp>
      <p:sp>
        <p:nvSpPr>
          <p:cNvPr id="49153"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49154"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11"/>
          <p:cNvSpPr>
            <a:spLocks noGrp="1" noChangeArrowheads="1"/>
          </p:cNvSpPr>
          <p:nvPr>
            <p:ph type="sldNum" sz="quarter"/>
          </p:nvPr>
        </p:nvSpPr>
        <p:spPr/>
        <p:txBody>
          <a:bodyPr/>
          <a:lstStyle/>
          <a:p>
            <a:pPr>
              <a:defRPr/>
            </a:pPr>
            <a:fld id="{E47678AB-7528-0746-9B7A-C0BF15F42052}" type="slidenum">
              <a:rPr lang="en-US"/>
              <a:pPr>
                <a:defRPr/>
              </a:pPr>
              <a:t>40</a:t>
            </a:fld>
            <a:endParaRPr lang="en-US"/>
          </a:p>
        </p:txBody>
      </p:sp>
      <p:sp>
        <p:nvSpPr>
          <p:cNvPr id="50177" name="Text Box 1"/>
          <p:cNvSpPr txBox="1">
            <a:spLocks noGrp="1" noRot="1" noChangeAspect="1" noChangeArrowheads="1"/>
          </p:cNvSpPr>
          <p:nvPr>
            <p:ph type="sldImg"/>
          </p:nvPr>
        </p:nvSpPr>
        <p:spPr>
          <a:xfrm>
            <a:off x="1109663" y="812800"/>
            <a:ext cx="5332412" cy="4002088"/>
          </a:xfr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50178" name="Text Box 2"/>
          <p:cNvSpPr txBox="1">
            <a:spLocks noGrp="1" noChangeArrowheads="1"/>
          </p:cNvSpPr>
          <p:nvPr>
            <p:ph type="body" idx="1"/>
          </p:nvPr>
        </p:nvSpPr>
        <p:spPr>
          <a:xfrm>
            <a:off x="755650" y="5078413"/>
            <a:ext cx="6042025" cy="4805362"/>
          </a:xfrm>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sz="1200" kern="1200" dirty="0" smtClean="0">
                <a:solidFill>
                  <a:srgbClr val="000000"/>
                </a:solidFill>
                <a:latin typeface="Times New Roman" charset="0"/>
                <a:ea typeface="ＭＳ Ｐゴシック" charset="0"/>
                <a:cs typeface="+mn-cs"/>
              </a:rPr>
              <a:t>returns the time since Unix epoch</a:t>
            </a:r>
          </a:p>
          <a:p>
            <a:r>
              <a:rPr lang="en-US" sz="1200" kern="1200" dirty="0" smtClean="0">
                <a:solidFill>
                  <a:srgbClr val="000000"/>
                </a:solidFill>
                <a:latin typeface="Times New Roman" charset="0"/>
                <a:ea typeface="ＭＳ Ｐゴシック" charset="0"/>
                <a:cs typeface="+mn-cs"/>
              </a:rPr>
              <a:t>gets the number of seconds from an epoch</a:t>
            </a:r>
            <a:r>
              <a:rPr lang="en-US" sz="1200" kern="1200" baseline="0" dirty="0" smtClean="0">
                <a:solidFill>
                  <a:srgbClr val="000000"/>
                </a:solidFill>
                <a:latin typeface="Times New Roman" charset="0"/>
                <a:ea typeface="ＭＳ Ｐゴシック" charset="0"/>
                <a:cs typeface="+mn-cs"/>
              </a:rPr>
              <a:t> </a:t>
            </a:r>
            <a:r>
              <a:rPr lang="en-US" sz="1200" kern="1200" dirty="0" smtClean="0">
                <a:solidFill>
                  <a:srgbClr val="000000"/>
                </a:solidFill>
                <a:latin typeface="Times New Roman" charset="0"/>
                <a:ea typeface="ＭＳ Ｐゴシック" charset="0"/>
                <a:cs typeface="+mn-cs"/>
              </a:rPr>
              <a:t>(not the Unix epoch)</a:t>
            </a:r>
          </a:p>
          <a:p>
            <a:r>
              <a:rPr lang="en-US" sz="1200" kern="1200" smtClean="0">
                <a:solidFill>
                  <a:srgbClr val="000000"/>
                </a:solidFill>
                <a:latin typeface="Times New Roman" charset="0"/>
                <a:ea typeface="ＭＳ Ｐゴシック" charset="0"/>
                <a:cs typeface="+mn-cs"/>
              </a:rPr>
              <a:t>adds </a:t>
            </a:r>
            <a:r>
              <a:rPr lang="en-US" sz="1200" kern="1200" dirty="0" smtClean="0">
                <a:solidFill>
                  <a:srgbClr val="000000"/>
                </a:solidFill>
                <a:latin typeface="Times New Roman" charset="0"/>
                <a:ea typeface="ＭＳ Ｐゴシック" charset="0"/>
                <a:cs typeface="+mn-cs"/>
              </a:rPr>
              <a:t>a constant to successfully arrive at Unix time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43</a:t>
            </a:fld>
            <a:endParaRPr lang="en-US"/>
          </a:p>
        </p:txBody>
      </p:sp>
    </p:spTree>
    <p:extLst>
      <p:ext uri="{BB962C8B-B14F-4D97-AF65-F5344CB8AC3E}">
        <p14:creationId xmlns:p14="http://schemas.microsoft.com/office/powerpoint/2010/main" val="741828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49</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CDFB054C-7DEE-B342-8813-5A02593FB8AD}" type="slidenum">
              <a:rPr lang="en-US"/>
              <a:pPr/>
              <a:t>3</a:t>
            </a:fld>
            <a:endParaRPr lang="en-US"/>
          </a:p>
        </p:txBody>
      </p:sp>
      <p:sp>
        <p:nvSpPr>
          <p:cNvPr id="14337"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4338"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Legible</a:t>
            </a:r>
          </a:p>
          <a:p>
            <a:r>
              <a:rPr lang="en-US" smtClean="0"/>
              <a:t>Understandable</a:t>
            </a:r>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50</a:t>
            </a:fld>
            <a:endParaRPr lang="en-US"/>
          </a:p>
        </p:txBody>
      </p:sp>
    </p:spTree>
    <p:extLst>
      <p:ext uri="{BB962C8B-B14F-4D97-AF65-F5344CB8AC3E}">
        <p14:creationId xmlns:p14="http://schemas.microsoft.com/office/powerpoint/2010/main" val="371569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Is it always this messy?</a:t>
            </a:r>
          </a:p>
          <a:p>
            <a:r>
              <a:rPr lang="en-US" dirty="0" smtClean="0"/>
              <a:t>	Sides of the ovens yellowing</a:t>
            </a:r>
          </a:p>
          <a:p>
            <a:r>
              <a:rPr lang="en-US" dirty="0" smtClean="0"/>
              <a:t>	Rust on machines</a:t>
            </a:r>
          </a:p>
          <a:p>
            <a:r>
              <a:rPr lang="en-US" dirty="0" smtClean="0"/>
              <a:t>	Grease everywhere</a:t>
            </a:r>
          </a:p>
          <a:p>
            <a:r>
              <a:rPr lang="en-US" dirty="0" smtClean="0"/>
              <a:t>It’s just been cleaned</a:t>
            </a:r>
          </a:p>
          <a:p>
            <a:r>
              <a:rPr lang="en-US" dirty="0" smtClean="0"/>
              <a:t>Clean == no dough on the floor</a:t>
            </a:r>
          </a:p>
          <a:p>
            <a:pPr marL="0" marR="0" indent="0" algn="l" defTabSz="457200" rtl="0" eaLnBrk="0" fontAlgn="base" latinLnBrk="0" hangingPunct="0">
              <a:lnSpc>
                <a:spcPct val="100000"/>
              </a:lnSpc>
              <a:spcBef>
                <a:spcPct val="30000"/>
              </a:spcBef>
              <a:spcAft>
                <a:spcPct val="0"/>
              </a:spcAft>
              <a:buClr>
                <a:srgbClr val="000000"/>
              </a:buClr>
              <a:buSzPct val="100000"/>
              <a:buFont typeface="Times New Roman" charset="0"/>
              <a:buNone/>
              <a:tabLst/>
              <a:defRPr/>
            </a:pPr>
            <a:r>
              <a:rPr lang="en-US" dirty="0" smtClean="0"/>
              <a:t>Painting ovens every decade</a:t>
            </a:r>
          </a:p>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51</a:t>
            </a:fld>
            <a:endParaRPr lang="en-US"/>
          </a:p>
        </p:txBody>
      </p:sp>
    </p:spTree>
    <p:extLst>
      <p:ext uri="{BB962C8B-B14F-4D97-AF65-F5344CB8AC3E}">
        <p14:creationId xmlns:p14="http://schemas.microsoft.com/office/powerpoint/2010/main" val="295364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52</a:t>
            </a:fld>
            <a:endParaRPr lang="en-US"/>
          </a:p>
        </p:txBody>
      </p:sp>
    </p:spTree>
    <p:extLst>
      <p:ext uri="{BB962C8B-B14F-4D97-AF65-F5344CB8AC3E}">
        <p14:creationId xmlns:p14="http://schemas.microsoft.com/office/powerpoint/2010/main" val="2655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Just enough </a:t>
            </a:r>
            <a:r>
              <a:rPr lang="en-US" dirty="0" err="1" smtClean="0"/>
              <a:t>documenation</a:t>
            </a:r>
            <a:endParaRPr lang="en-US" dirty="0" smtClean="0"/>
          </a:p>
          <a:p>
            <a:r>
              <a:rPr lang="en-US" dirty="0" smtClean="0"/>
              <a:t>The same</a:t>
            </a:r>
            <a:r>
              <a:rPr lang="en-US" baseline="0" dirty="0" smtClean="0"/>
              <a:t> applies: keep the reader in mind</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54</a:t>
            </a:fld>
            <a:endParaRPr lang="en-US"/>
          </a:p>
        </p:txBody>
      </p:sp>
    </p:spTree>
    <p:extLst>
      <p:ext uri="{BB962C8B-B14F-4D97-AF65-F5344CB8AC3E}">
        <p14:creationId xmlns:p14="http://schemas.microsoft.com/office/powerpoint/2010/main" val="851311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0"/>
          </p:nvPr>
        </p:nvSpPr>
        <p:spPr/>
        <p:txBody>
          <a:bodyPr/>
          <a:lstStyle/>
          <a:p>
            <a:fld id="{0E35A4D3-108D-1046-97CD-2E871591D6FF}" type="slidenum">
              <a:rPr lang="en-US" smtClean="0"/>
              <a:pPr/>
              <a:t>59</a:t>
            </a:fld>
            <a:endParaRPr lang="en-US"/>
          </a:p>
        </p:txBody>
      </p:sp>
    </p:spTree>
    <p:extLst>
      <p:ext uri="{BB962C8B-B14F-4D97-AF65-F5344CB8AC3E}">
        <p14:creationId xmlns:p14="http://schemas.microsoft.com/office/powerpoint/2010/main" val="2368531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Violates</a:t>
            </a:r>
            <a:r>
              <a:rPr lang="en-US" baseline="0" dirty="0" smtClean="0"/>
              <a:t> DRY principle</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63</a:t>
            </a:fld>
            <a:endParaRPr lang="en-US"/>
          </a:p>
        </p:txBody>
      </p:sp>
    </p:spTree>
    <p:extLst>
      <p:ext uri="{BB962C8B-B14F-4D97-AF65-F5344CB8AC3E}">
        <p14:creationId xmlns:p14="http://schemas.microsoft.com/office/powerpoint/2010/main" val="36890146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Braces</a:t>
            </a:r>
          </a:p>
          <a:p>
            <a:r>
              <a:rPr lang="en-US" dirty="0" smtClean="0"/>
              <a:t>Camel/Pascal/underscore</a:t>
            </a:r>
            <a:endParaRPr lang="en-US" baseline="0" dirty="0" smtClean="0"/>
          </a:p>
          <a:p>
            <a:r>
              <a:rPr lang="en-US" baseline="0" dirty="0" smtClean="0"/>
              <a:t>No holy wars</a:t>
            </a:r>
          </a:p>
          <a:p>
            <a:endParaRPr lang="en-US" baseline="0" dirty="0" smtClean="0"/>
          </a:p>
          <a:p>
            <a:r>
              <a:rPr lang="en-US" baseline="0" dirty="0" smtClean="0"/>
              <a:t>Choose 1 convention, then stick with it</a:t>
            </a:r>
          </a:p>
        </p:txBody>
      </p:sp>
      <p:sp>
        <p:nvSpPr>
          <p:cNvPr id="4" name="Slide Number Placeholder 3"/>
          <p:cNvSpPr>
            <a:spLocks noGrp="1"/>
          </p:cNvSpPr>
          <p:nvPr>
            <p:ph type="sldNum" idx="10"/>
          </p:nvPr>
        </p:nvSpPr>
        <p:spPr/>
        <p:txBody>
          <a:bodyPr/>
          <a:lstStyle/>
          <a:p>
            <a:fld id="{0E35A4D3-108D-1046-97CD-2E871591D6FF}" type="slidenum">
              <a:rPr lang="en-US" smtClean="0"/>
              <a:pPr/>
              <a:t>65</a:t>
            </a:fld>
            <a:endParaRPr lang="en-US"/>
          </a:p>
        </p:txBody>
      </p:sp>
    </p:spTree>
    <p:extLst>
      <p:ext uri="{BB962C8B-B14F-4D97-AF65-F5344CB8AC3E}">
        <p14:creationId xmlns:p14="http://schemas.microsoft.com/office/powerpoint/2010/main" val="42492245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Avoid mental mapping</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66</a:t>
            </a:fld>
            <a:endParaRPr lang="en-US"/>
          </a:p>
        </p:txBody>
      </p:sp>
    </p:spTree>
    <p:extLst>
      <p:ext uri="{BB962C8B-B14F-4D97-AF65-F5344CB8AC3E}">
        <p14:creationId xmlns:p14="http://schemas.microsoft.com/office/powerpoint/2010/main" val="3262261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No clever tricks</a:t>
            </a:r>
          </a:p>
          <a:p>
            <a:r>
              <a:rPr lang="en-US" sz="1200" kern="1200" dirty="0" smtClean="0">
                <a:solidFill>
                  <a:srgbClr val="000000"/>
                </a:solidFill>
                <a:latin typeface="Times New Roman" charset="0"/>
                <a:ea typeface="ＭＳ Ｐゴシック" charset="0"/>
                <a:cs typeface="+mn-cs"/>
              </a:rPr>
              <a:t>“Debugging is twice as hard as writing the code in the first place.  Therefore, if you write the code as cleverly as possible, you are–by definition–not smart enough to debug it.”</a:t>
            </a:r>
          </a:p>
          <a:p>
            <a:r>
              <a:rPr lang="en-US" sz="1200" i="1" kern="1200" dirty="0" smtClean="0">
                <a:solidFill>
                  <a:srgbClr val="000000"/>
                </a:solidFill>
                <a:latin typeface="Times New Roman" charset="0"/>
                <a:ea typeface="ＭＳ Ｐゴシック" charset="0"/>
                <a:cs typeface="+mn-cs"/>
              </a:rPr>
              <a:t>(Brian Kernighan)</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73</a:t>
            </a:fld>
            <a:endParaRPr lang="en-US"/>
          </a:p>
        </p:txBody>
      </p:sp>
    </p:spTree>
    <p:extLst>
      <p:ext uri="{BB962C8B-B14F-4D97-AF65-F5344CB8AC3E}">
        <p14:creationId xmlns:p14="http://schemas.microsoft.com/office/powerpoint/2010/main" val="1126790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Random</a:t>
            </a:r>
            <a:r>
              <a:rPr lang="en-US" baseline="0" dirty="0" smtClean="0"/>
              <a:t> acts of kindness in the code you encounter</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75</a:t>
            </a:fld>
            <a:endParaRPr lang="en-US"/>
          </a:p>
        </p:txBody>
      </p:sp>
    </p:spTree>
    <p:extLst>
      <p:ext uri="{BB962C8B-B14F-4D97-AF65-F5344CB8AC3E}">
        <p14:creationId xmlns:p14="http://schemas.microsoft.com/office/powerpoint/2010/main" val="1803489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B6CC0961-E261-0245-8688-FCA12270BD9B}" type="slidenum">
              <a:rPr lang="en-US"/>
              <a:pPr/>
              <a:t>4</a:t>
            </a:fld>
            <a:endParaRPr lang="en-US"/>
          </a:p>
        </p:txBody>
      </p:sp>
      <p:sp>
        <p:nvSpPr>
          <p:cNvPr id="15361"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2</a:t>
            </a:r>
            <a:r>
              <a:rPr lang="en-US" baseline="30000" dirty="0" smtClean="0"/>
              <a:t>nd</a:t>
            </a:r>
            <a:r>
              <a:rPr lang="en-US" dirty="0" smtClean="0"/>
              <a:t> law of thermodynamics: the law of entropy</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76</a:t>
            </a:fld>
            <a:endParaRPr lang="en-US"/>
          </a:p>
        </p:txBody>
      </p:sp>
    </p:spTree>
    <p:extLst>
      <p:ext uri="{BB962C8B-B14F-4D97-AF65-F5344CB8AC3E}">
        <p14:creationId xmlns:p14="http://schemas.microsoft.com/office/powerpoint/2010/main" val="2613844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Call them</a:t>
            </a:r>
            <a:r>
              <a:rPr lang="en-US" baseline="0" dirty="0" smtClean="0"/>
              <a:t> Buckets, </a:t>
            </a:r>
            <a:r>
              <a:rPr lang="en-US" baseline="0" dirty="0" err="1" smtClean="0"/>
              <a:t>Superviser</a:t>
            </a:r>
            <a:r>
              <a:rPr lang="en-US" baseline="0" dirty="0" smtClean="0"/>
              <a:t>, Dispatcher, ...</a:t>
            </a:r>
          </a:p>
          <a:p>
            <a:r>
              <a:rPr lang="en-US" baseline="0" dirty="0" smtClean="0"/>
              <a:t>Managers do too much</a:t>
            </a:r>
          </a:p>
          <a:p>
            <a:r>
              <a:rPr lang="en-US" baseline="0" dirty="0" smtClean="0"/>
              <a:t>There are only 2 things difficult in IT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81</a:t>
            </a:fld>
            <a:endParaRPr lang="en-US"/>
          </a:p>
        </p:txBody>
      </p:sp>
    </p:spTree>
    <p:extLst>
      <p:ext uri="{BB962C8B-B14F-4D97-AF65-F5344CB8AC3E}">
        <p14:creationId xmlns:p14="http://schemas.microsoft.com/office/powerpoint/2010/main" val="440492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320B35BE-6A91-864C-8B78-548CA6150880}" type="slidenum">
              <a:rPr lang="en-US"/>
              <a:pPr/>
              <a:t>5</a:t>
            </a:fld>
            <a:endParaRPr lang="en-US"/>
          </a:p>
        </p:txBody>
      </p:sp>
      <p:sp>
        <p:nvSpPr>
          <p:cNvPr id="16385"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6386"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35FC7D6-73FA-C846-8BB9-A438FEC9D332}" type="slidenum">
              <a:rPr lang="en-US"/>
              <a:pPr/>
              <a:t>6</a:t>
            </a:fld>
            <a:endParaRPr lang="en-US"/>
          </a:p>
        </p:txBody>
      </p:sp>
      <p:sp>
        <p:nvSpPr>
          <p:cNvPr id="17409"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7410"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8086238D-E9C2-D448-A603-974F30B53C0B}" type="slidenum">
              <a:rPr lang="en-US"/>
              <a:pPr/>
              <a:t>7</a:t>
            </a:fld>
            <a:endParaRPr lang="en-US"/>
          </a:p>
        </p:txBody>
      </p:sp>
      <p:sp>
        <p:nvSpPr>
          <p:cNvPr id="18433" name="Text Box 1"/>
          <p:cNvSpPr txBox="1">
            <a:spLocks noGrp="1" noRot="1" noChangeAspect="1" noChangeArrowheads="1"/>
          </p:cNvSpPr>
          <p:nvPr>
            <p:ph type="sldImg"/>
          </p:nvPr>
        </p:nvSpPr>
        <p:spPr bwMode="auto">
          <a:xfrm>
            <a:off x="1111250" y="812800"/>
            <a:ext cx="5322888" cy="39957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8434" name="Text Box 2"/>
          <p:cNvSpPr txBox="1">
            <a:spLocks noGrp="1" noChangeArrowheads="1"/>
          </p:cNvSpPr>
          <p:nvPr>
            <p:ph type="body" idx="1"/>
          </p:nvPr>
        </p:nvSpPr>
        <p:spPr bwMode="auto">
          <a:xfrm>
            <a:off x="755650" y="5078413"/>
            <a:ext cx="6035675" cy="4799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5"/>
          <p:cNvSpPr>
            <a:spLocks noGrp="1" noChangeArrowheads="1"/>
          </p:cNvSpPr>
          <p:nvPr>
            <p:ph type="sldNum"/>
          </p:nvPr>
        </p:nvSpPr>
        <p:spPr>
          <a:ln/>
        </p:spPr>
        <p:txBody>
          <a:bodyPr/>
          <a:lstStyle/>
          <a:p>
            <a:fld id="{28A947B1-F7EE-424C-BF49-79224E14CCD5}" type="slidenum">
              <a:rPr lang="en-US"/>
              <a:pPr/>
              <a:t>9</a:t>
            </a:fld>
            <a:endParaRPr lang="en-US"/>
          </a:p>
        </p:txBody>
      </p:sp>
      <p:sp>
        <p:nvSpPr>
          <p:cNvPr id="20481" name="Text Box 1"/>
          <p:cNvSpPr txBox="1">
            <a:spLocks noGrp="1" noRot="1" noChangeAspect="1" noChangeArrowheads="1"/>
          </p:cNvSpPr>
          <p:nvPr>
            <p:ph type="sldImg"/>
          </p:nvPr>
        </p:nvSpPr>
        <p:spPr bwMode="auto">
          <a:xfrm>
            <a:off x="1111250" y="812800"/>
            <a:ext cx="5321300" cy="39941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20482" name="Text Box 2"/>
          <p:cNvSpPr txBox="1">
            <a:spLocks noGrp="1" noChangeArrowheads="1"/>
          </p:cNvSpPr>
          <p:nvPr>
            <p:ph type="body" idx="1"/>
          </p:nvPr>
        </p:nvSpPr>
        <p:spPr bwMode="auto">
          <a:xfrm>
            <a:off x="755650" y="5078413"/>
            <a:ext cx="6034088" cy="47974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r>
              <a:rPr lang="en-US" dirty="0" smtClean="0"/>
              <a:t>Software should be designed</a:t>
            </a:r>
            <a:r>
              <a:rPr lang="en-US" baseline="0" dirty="0" smtClean="0"/>
              <a:t> to reduce its overall cost</a:t>
            </a:r>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12</a:t>
            </a:fld>
            <a:endParaRPr lang="en-US"/>
          </a:p>
        </p:txBody>
      </p:sp>
    </p:spTree>
    <p:extLst>
      <p:ext uri="{BB962C8B-B14F-4D97-AF65-F5344CB8AC3E}">
        <p14:creationId xmlns:p14="http://schemas.microsoft.com/office/powerpoint/2010/main" val="2062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1250" y="812800"/>
            <a:ext cx="5319713" cy="3992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0E35A4D3-108D-1046-97CD-2E871591D6FF}" type="slidenum">
              <a:rPr lang="en-US" smtClean="0"/>
              <a:pPr/>
              <a:t>13</a:t>
            </a:fld>
            <a:endParaRPr lang="en-US"/>
          </a:p>
        </p:txBody>
      </p:sp>
    </p:spTree>
    <p:extLst>
      <p:ext uri="{BB962C8B-B14F-4D97-AF65-F5344CB8AC3E}">
        <p14:creationId xmlns:p14="http://schemas.microsoft.com/office/powerpoint/2010/main" val="2505714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5650" y="2349500"/>
            <a:ext cx="8564563" cy="1620838"/>
          </a:xfrm>
        </p:spPr>
        <p:txBody>
          <a:bodyPr/>
          <a:lstStyle/>
          <a:p>
            <a:r>
              <a:rPr lang="nl-BE" smtClean="0"/>
              <a:t>Click to edit Master title style</a:t>
            </a:r>
            <a:endParaRPr lang="en-US"/>
          </a:p>
        </p:txBody>
      </p:sp>
      <p:sp>
        <p:nvSpPr>
          <p:cNvPr id="3" name="Subtitle 2"/>
          <p:cNvSpPr>
            <a:spLocks noGrp="1"/>
          </p:cNvSpPr>
          <p:nvPr>
            <p:ph type="subTitle" idx="1"/>
          </p:nvPr>
        </p:nvSpPr>
        <p:spPr>
          <a:xfrm>
            <a:off x="1511300" y="4286250"/>
            <a:ext cx="7053263" cy="1931988"/>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l-BE" smtClean="0"/>
              <a:t>Click to edit Master subtitle style</a:t>
            </a:r>
            <a:endParaRPr lang="en-US"/>
          </a:p>
        </p:txBody>
      </p:sp>
      <p:sp>
        <p:nvSpPr>
          <p:cNvPr id="4" name="Slide Number Placeholder 3"/>
          <p:cNvSpPr>
            <a:spLocks noGrp="1"/>
          </p:cNvSpPr>
          <p:nvPr>
            <p:ph type="sldNum" idx="10"/>
          </p:nvPr>
        </p:nvSpPr>
        <p:spPr/>
        <p:txBody>
          <a:bodyPr/>
          <a:lstStyle>
            <a:lvl1pPr>
              <a:defRPr/>
            </a:lvl1pPr>
          </a:lstStyle>
          <a:p>
            <a:fld id="{E0FD7B50-5DC2-2843-80E8-1182AD49CE09}" type="slidenum">
              <a:rPr lang="en-US"/>
              <a:pPr/>
              <a:t>‹#›</a:t>
            </a:fld>
            <a:endParaRPr lang="en-US"/>
          </a:p>
        </p:txBody>
      </p:sp>
    </p:spTree>
    <p:extLst>
      <p:ext uri="{BB962C8B-B14F-4D97-AF65-F5344CB8AC3E}">
        <p14:creationId xmlns:p14="http://schemas.microsoft.com/office/powerpoint/2010/main" val="871680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54D82869-3104-C44B-857B-9A9A71E77F77}" type="slidenum">
              <a:rPr lang="en-US"/>
              <a:pPr/>
              <a:t>‹#›</a:t>
            </a:fld>
            <a:endParaRPr lang="en-US"/>
          </a:p>
        </p:txBody>
      </p:sp>
    </p:spTree>
    <p:extLst>
      <p:ext uri="{BB962C8B-B14F-4D97-AF65-F5344CB8AC3E}">
        <p14:creationId xmlns:p14="http://schemas.microsoft.com/office/powerpoint/2010/main" val="1759958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4563" y="301625"/>
            <a:ext cx="2262187" cy="6443663"/>
          </a:xfrm>
        </p:spPr>
        <p:txBody>
          <a:bodyPr vert="eaVert"/>
          <a:lstStyle/>
          <a:p>
            <a:r>
              <a:rPr lang="nl-BE" smtClean="0"/>
              <a:t>Click to edit Master title style</a:t>
            </a:r>
            <a:endParaRPr lang="en-US"/>
          </a:p>
        </p:txBody>
      </p:sp>
      <p:sp>
        <p:nvSpPr>
          <p:cNvPr id="3" name="Vertical Text Placeholder 2"/>
          <p:cNvSpPr>
            <a:spLocks noGrp="1"/>
          </p:cNvSpPr>
          <p:nvPr>
            <p:ph type="body" orient="vert" idx="1"/>
          </p:nvPr>
        </p:nvSpPr>
        <p:spPr>
          <a:xfrm>
            <a:off x="503238" y="301625"/>
            <a:ext cx="6638925" cy="6443663"/>
          </a:xfrm>
        </p:spPr>
        <p:txBody>
          <a:bodyPr vert="eaVert"/>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F9A2E868-C241-674D-9494-791F9EA53305}" type="slidenum">
              <a:rPr lang="en-US"/>
              <a:pPr/>
              <a:t>‹#›</a:t>
            </a:fld>
            <a:endParaRPr lang="en-US"/>
          </a:p>
        </p:txBody>
      </p:sp>
    </p:spTree>
    <p:extLst>
      <p:ext uri="{BB962C8B-B14F-4D97-AF65-F5344CB8AC3E}">
        <p14:creationId xmlns:p14="http://schemas.microsoft.com/office/powerpoint/2010/main" val="751932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idx="1"/>
          </p:nvPr>
        </p:nvSpPr>
        <p:spPr/>
        <p:txBody>
          <a:body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Slide Number Placeholder 3"/>
          <p:cNvSpPr>
            <a:spLocks noGrp="1"/>
          </p:cNvSpPr>
          <p:nvPr>
            <p:ph type="sldNum" idx="10"/>
          </p:nvPr>
        </p:nvSpPr>
        <p:spPr/>
        <p:txBody>
          <a:bodyPr/>
          <a:lstStyle>
            <a:lvl1pPr>
              <a:defRPr/>
            </a:lvl1pPr>
          </a:lstStyle>
          <a:p>
            <a:fld id="{B60611CE-78EC-B04B-8D88-993FBA9B4D16}" type="slidenum">
              <a:rPr lang="en-US"/>
              <a:pPr/>
              <a:t>‹#›</a:t>
            </a:fld>
            <a:endParaRPr lang="en-US"/>
          </a:p>
        </p:txBody>
      </p:sp>
    </p:spTree>
    <p:extLst>
      <p:ext uri="{BB962C8B-B14F-4D97-AF65-F5344CB8AC3E}">
        <p14:creationId xmlns:p14="http://schemas.microsoft.com/office/powerpoint/2010/main" val="11232408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5338" y="4859338"/>
            <a:ext cx="8564562" cy="1501775"/>
          </a:xfrm>
        </p:spPr>
        <p:txBody>
          <a:bodyPr anchor="t"/>
          <a:lstStyle>
            <a:lvl1pPr algn="l">
              <a:defRPr sz="4000" b="1" cap="all"/>
            </a:lvl1pPr>
          </a:lstStyle>
          <a:p>
            <a:r>
              <a:rPr lang="nl-BE" smtClean="0"/>
              <a:t>Click to edit Master title style</a:t>
            </a:r>
            <a:endParaRPr lang="en-US"/>
          </a:p>
        </p:txBody>
      </p:sp>
      <p:sp>
        <p:nvSpPr>
          <p:cNvPr id="3" name="Text Placeholder 2"/>
          <p:cNvSpPr>
            <a:spLocks noGrp="1"/>
          </p:cNvSpPr>
          <p:nvPr>
            <p:ph type="body" idx="1"/>
          </p:nvPr>
        </p:nvSpPr>
        <p:spPr>
          <a:xfrm>
            <a:off x="795338" y="3205163"/>
            <a:ext cx="8564562"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BE" smtClean="0"/>
              <a:t>Click to edit Master text styles</a:t>
            </a:r>
          </a:p>
        </p:txBody>
      </p:sp>
      <p:sp>
        <p:nvSpPr>
          <p:cNvPr id="4" name="Slide Number Placeholder 3"/>
          <p:cNvSpPr>
            <a:spLocks noGrp="1"/>
          </p:cNvSpPr>
          <p:nvPr>
            <p:ph type="sldNum" idx="10"/>
          </p:nvPr>
        </p:nvSpPr>
        <p:spPr/>
        <p:txBody>
          <a:bodyPr/>
          <a:lstStyle>
            <a:lvl1pPr>
              <a:defRPr/>
            </a:lvl1pPr>
          </a:lstStyle>
          <a:p>
            <a:fld id="{26E45ADF-1AD7-0E47-A2EB-CBCCE5AF1359}" type="slidenum">
              <a:rPr lang="en-US"/>
              <a:pPr/>
              <a:t>‹#›</a:t>
            </a:fld>
            <a:endParaRPr lang="en-US"/>
          </a:p>
        </p:txBody>
      </p:sp>
    </p:spTree>
    <p:extLst>
      <p:ext uri="{BB962C8B-B14F-4D97-AF65-F5344CB8AC3E}">
        <p14:creationId xmlns:p14="http://schemas.microsoft.com/office/powerpoint/2010/main" val="206544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Content Placeholder 2"/>
          <p:cNvSpPr>
            <a:spLocks noGrp="1"/>
          </p:cNvSpPr>
          <p:nvPr>
            <p:ph sz="half" idx="1"/>
          </p:nvPr>
        </p:nvSpPr>
        <p:spPr>
          <a:xfrm>
            <a:off x="503238" y="1770063"/>
            <a:ext cx="4449762"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Content Placeholder 3"/>
          <p:cNvSpPr>
            <a:spLocks noGrp="1"/>
          </p:cNvSpPr>
          <p:nvPr>
            <p:ph sz="half" idx="2"/>
          </p:nvPr>
        </p:nvSpPr>
        <p:spPr>
          <a:xfrm>
            <a:off x="5105400" y="1770063"/>
            <a:ext cx="4451350" cy="49752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Slide Number Placeholder 4"/>
          <p:cNvSpPr>
            <a:spLocks noGrp="1"/>
          </p:cNvSpPr>
          <p:nvPr>
            <p:ph type="sldNum" idx="10"/>
          </p:nvPr>
        </p:nvSpPr>
        <p:spPr/>
        <p:txBody>
          <a:bodyPr/>
          <a:lstStyle>
            <a:lvl1pPr>
              <a:defRPr/>
            </a:lvl1pPr>
          </a:lstStyle>
          <a:p>
            <a:fld id="{B4B457A8-3881-3E4A-973D-6C59957F8EF9}" type="slidenum">
              <a:rPr lang="en-US"/>
              <a:pPr/>
              <a:t>‹#›</a:t>
            </a:fld>
            <a:endParaRPr lang="en-US"/>
          </a:p>
        </p:txBody>
      </p:sp>
    </p:spTree>
    <p:extLst>
      <p:ext uri="{BB962C8B-B14F-4D97-AF65-F5344CB8AC3E}">
        <p14:creationId xmlns:p14="http://schemas.microsoft.com/office/powerpoint/2010/main" val="3720592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3213"/>
            <a:ext cx="9069387" cy="1260475"/>
          </a:xfrm>
        </p:spPr>
        <p:txBody>
          <a:bodyPr/>
          <a:lstStyle>
            <a:lvl1pPr>
              <a:defRPr/>
            </a:lvl1pPr>
          </a:lstStyle>
          <a:p>
            <a:r>
              <a:rPr lang="nl-BE" smtClean="0"/>
              <a:t>Click to edit Master title style</a:t>
            </a:r>
            <a:endParaRPr lang="en-US"/>
          </a:p>
        </p:txBody>
      </p:sp>
      <p:sp>
        <p:nvSpPr>
          <p:cNvPr id="3" name="Text Placeholder 2"/>
          <p:cNvSpPr>
            <a:spLocks noGrp="1"/>
          </p:cNvSpPr>
          <p:nvPr>
            <p:ph type="body" idx="1"/>
          </p:nvPr>
        </p:nvSpPr>
        <p:spPr>
          <a:xfrm>
            <a:off x="503238" y="1692275"/>
            <a:ext cx="4452937"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4" name="Content Placeholder 3"/>
          <p:cNvSpPr>
            <a:spLocks noGrp="1"/>
          </p:cNvSpPr>
          <p:nvPr>
            <p:ph sz="half" idx="2"/>
          </p:nvPr>
        </p:nvSpPr>
        <p:spPr>
          <a:xfrm>
            <a:off x="503238" y="2398713"/>
            <a:ext cx="4452937"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5" name="Text Placeholder 4"/>
          <p:cNvSpPr>
            <a:spLocks noGrp="1"/>
          </p:cNvSpPr>
          <p:nvPr>
            <p:ph type="body" sz="quarter" idx="3"/>
          </p:nvPr>
        </p:nvSpPr>
        <p:spPr>
          <a:xfrm>
            <a:off x="5118100" y="1692275"/>
            <a:ext cx="4454525" cy="70643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BE" smtClean="0"/>
              <a:t>Click to edit Master text styles</a:t>
            </a:r>
          </a:p>
        </p:txBody>
      </p:sp>
      <p:sp>
        <p:nvSpPr>
          <p:cNvPr id="6" name="Content Placeholder 5"/>
          <p:cNvSpPr>
            <a:spLocks noGrp="1"/>
          </p:cNvSpPr>
          <p:nvPr>
            <p:ph sz="quarter" idx="4"/>
          </p:nvPr>
        </p:nvSpPr>
        <p:spPr>
          <a:xfrm>
            <a:off x="5118100" y="2398713"/>
            <a:ext cx="4454525" cy="435768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7" name="Slide Number Placeholder 6"/>
          <p:cNvSpPr>
            <a:spLocks noGrp="1"/>
          </p:cNvSpPr>
          <p:nvPr>
            <p:ph type="sldNum" idx="10"/>
          </p:nvPr>
        </p:nvSpPr>
        <p:spPr/>
        <p:txBody>
          <a:bodyPr/>
          <a:lstStyle>
            <a:lvl1pPr>
              <a:defRPr/>
            </a:lvl1pPr>
          </a:lstStyle>
          <a:p>
            <a:fld id="{2A42307B-EBF4-2845-9472-B3C50CCC632A}" type="slidenum">
              <a:rPr lang="en-US"/>
              <a:pPr/>
              <a:t>‹#›</a:t>
            </a:fld>
            <a:endParaRPr lang="en-US"/>
          </a:p>
        </p:txBody>
      </p:sp>
    </p:spTree>
    <p:extLst>
      <p:ext uri="{BB962C8B-B14F-4D97-AF65-F5344CB8AC3E}">
        <p14:creationId xmlns:p14="http://schemas.microsoft.com/office/powerpoint/2010/main" val="106839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BE" smtClean="0"/>
              <a:t>Click to edit Master title style</a:t>
            </a:r>
            <a:endParaRPr lang="en-US"/>
          </a:p>
        </p:txBody>
      </p:sp>
      <p:sp>
        <p:nvSpPr>
          <p:cNvPr id="3" name="Slide Number Placeholder 2"/>
          <p:cNvSpPr>
            <a:spLocks noGrp="1"/>
          </p:cNvSpPr>
          <p:nvPr>
            <p:ph type="sldNum" idx="10"/>
          </p:nvPr>
        </p:nvSpPr>
        <p:spPr/>
        <p:txBody>
          <a:bodyPr/>
          <a:lstStyle>
            <a:lvl1pPr>
              <a:defRPr/>
            </a:lvl1pPr>
          </a:lstStyle>
          <a:p>
            <a:fld id="{FB2B83CE-C65B-214D-9C31-654468E0EF3F}" type="slidenum">
              <a:rPr lang="en-US"/>
              <a:pPr/>
              <a:t>‹#›</a:t>
            </a:fld>
            <a:endParaRPr lang="en-US"/>
          </a:p>
        </p:txBody>
      </p:sp>
    </p:spTree>
    <p:extLst>
      <p:ext uri="{BB962C8B-B14F-4D97-AF65-F5344CB8AC3E}">
        <p14:creationId xmlns:p14="http://schemas.microsoft.com/office/powerpoint/2010/main" val="751379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defRPr/>
            </a:lvl1pPr>
          </a:lstStyle>
          <a:p>
            <a:fld id="{7BC45CF2-FF8F-0C4A-B111-2928307529FD}" type="slidenum">
              <a:rPr lang="en-US"/>
              <a:pPr/>
              <a:t>‹#›</a:t>
            </a:fld>
            <a:endParaRPr lang="en-US"/>
          </a:p>
        </p:txBody>
      </p:sp>
    </p:spTree>
    <p:extLst>
      <p:ext uri="{BB962C8B-B14F-4D97-AF65-F5344CB8AC3E}">
        <p14:creationId xmlns:p14="http://schemas.microsoft.com/office/powerpoint/2010/main" val="349998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238" y="301625"/>
            <a:ext cx="3314700" cy="1281113"/>
          </a:xfrm>
        </p:spPr>
        <p:txBody>
          <a:bodyPr anchor="b"/>
          <a:lstStyle>
            <a:lvl1pPr algn="l">
              <a:defRPr sz="2000" b="1"/>
            </a:lvl1pPr>
          </a:lstStyle>
          <a:p>
            <a:r>
              <a:rPr lang="nl-BE" smtClean="0"/>
              <a:t>Click to edit Master title style</a:t>
            </a:r>
            <a:endParaRPr lang="en-US"/>
          </a:p>
        </p:txBody>
      </p:sp>
      <p:sp>
        <p:nvSpPr>
          <p:cNvPr id="3" name="Content Placeholder 2"/>
          <p:cNvSpPr>
            <a:spLocks noGrp="1"/>
          </p:cNvSpPr>
          <p:nvPr>
            <p:ph idx="1"/>
          </p:nvPr>
        </p:nvSpPr>
        <p:spPr>
          <a:xfrm>
            <a:off x="3940175" y="301625"/>
            <a:ext cx="5632450" cy="64547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BE" smtClean="0"/>
              <a:t>Click to edit Master text styles</a:t>
            </a:r>
          </a:p>
          <a:p>
            <a:pPr lvl="1"/>
            <a:r>
              <a:rPr lang="nl-BE" smtClean="0"/>
              <a:t>Second level</a:t>
            </a:r>
          </a:p>
          <a:p>
            <a:pPr lvl="2"/>
            <a:r>
              <a:rPr lang="nl-BE" smtClean="0"/>
              <a:t>Third level</a:t>
            </a:r>
          </a:p>
          <a:p>
            <a:pPr lvl="3"/>
            <a:r>
              <a:rPr lang="nl-BE" smtClean="0"/>
              <a:t>Fourth level</a:t>
            </a:r>
          </a:p>
          <a:p>
            <a:pPr lvl="4"/>
            <a:r>
              <a:rPr lang="nl-BE" smtClean="0"/>
              <a:t>Fifth level</a:t>
            </a:r>
            <a:endParaRPr lang="en-US"/>
          </a:p>
        </p:txBody>
      </p:sp>
      <p:sp>
        <p:nvSpPr>
          <p:cNvPr id="4" name="Text Placeholder 3"/>
          <p:cNvSpPr>
            <a:spLocks noGrp="1"/>
          </p:cNvSpPr>
          <p:nvPr>
            <p:ph type="body" sz="half" idx="2"/>
          </p:nvPr>
        </p:nvSpPr>
        <p:spPr>
          <a:xfrm>
            <a:off x="503238" y="1582738"/>
            <a:ext cx="3314700" cy="51736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BB507341-EA1B-1549-BCD1-821B06053C29}" type="slidenum">
              <a:rPr lang="en-US"/>
              <a:pPr/>
              <a:t>‹#›</a:t>
            </a:fld>
            <a:endParaRPr lang="en-US"/>
          </a:p>
        </p:txBody>
      </p:sp>
    </p:spTree>
    <p:extLst>
      <p:ext uri="{BB962C8B-B14F-4D97-AF65-F5344CB8AC3E}">
        <p14:creationId xmlns:p14="http://schemas.microsoft.com/office/powerpoint/2010/main" val="387257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4850" y="5294313"/>
            <a:ext cx="6045200" cy="623887"/>
          </a:xfrm>
        </p:spPr>
        <p:txBody>
          <a:bodyPr anchor="b"/>
          <a:lstStyle>
            <a:lvl1pPr algn="l">
              <a:defRPr sz="2000" b="1"/>
            </a:lvl1pPr>
          </a:lstStyle>
          <a:p>
            <a:r>
              <a:rPr lang="nl-BE" smtClean="0"/>
              <a:t>Click to edit Master title style</a:t>
            </a:r>
            <a:endParaRPr lang="en-US"/>
          </a:p>
        </p:txBody>
      </p:sp>
      <p:sp>
        <p:nvSpPr>
          <p:cNvPr id="3" name="Picture Placeholder 2"/>
          <p:cNvSpPr>
            <a:spLocks noGrp="1"/>
          </p:cNvSpPr>
          <p:nvPr>
            <p:ph type="pic" idx="1"/>
          </p:nvPr>
        </p:nvSpPr>
        <p:spPr>
          <a:xfrm>
            <a:off x="1974850" y="676275"/>
            <a:ext cx="6045200"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74850" y="5918200"/>
            <a:ext cx="6045200" cy="889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BE" smtClean="0"/>
              <a:t>Click to edit Master text styles</a:t>
            </a:r>
          </a:p>
        </p:txBody>
      </p:sp>
      <p:sp>
        <p:nvSpPr>
          <p:cNvPr id="5" name="Slide Number Placeholder 4"/>
          <p:cNvSpPr>
            <a:spLocks noGrp="1"/>
          </p:cNvSpPr>
          <p:nvPr>
            <p:ph type="sldNum" idx="10"/>
          </p:nvPr>
        </p:nvSpPr>
        <p:spPr/>
        <p:txBody>
          <a:bodyPr/>
          <a:lstStyle>
            <a:lvl1pPr>
              <a:defRPr/>
            </a:lvl1pPr>
          </a:lstStyle>
          <a:p>
            <a:fld id="{8FD589CB-12AB-D54E-A24E-002621E85986}" type="slidenum">
              <a:rPr lang="en-US"/>
              <a:pPr/>
              <a:t>‹#›</a:t>
            </a:fld>
            <a:endParaRPr lang="en-US"/>
          </a:p>
        </p:txBody>
      </p:sp>
    </p:spTree>
    <p:extLst>
      <p:ext uri="{BB962C8B-B14F-4D97-AF65-F5344CB8AC3E}">
        <p14:creationId xmlns:p14="http://schemas.microsoft.com/office/powerpoint/2010/main" val="17429532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503238" y="301625"/>
            <a:ext cx="9053512" cy="1246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ctr" anchorCtr="0" compatLnSpc="1">
            <a:prstTxWarp prst="textNoShape">
              <a:avLst/>
            </a:prstTxWarp>
          </a:bodyPr>
          <a:lstStyle/>
          <a:p>
            <a:pPr lvl="0"/>
            <a:r>
              <a:rPr lang="en-GB"/>
              <a:t>Click to edit the title text format</a:t>
            </a:r>
          </a:p>
        </p:txBody>
      </p:sp>
      <p:sp>
        <p:nvSpPr>
          <p:cNvPr id="1026" name="Rectangle 2"/>
          <p:cNvSpPr>
            <a:spLocks noGrp="1" noChangeArrowheads="1"/>
          </p:cNvSpPr>
          <p:nvPr>
            <p:ph type="body" idx="1"/>
          </p:nvPr>
        </p:nvSpPr>
        <p:spPr bwMode="auto">
          <a:xfrm>
            <a:off x="503238" y="1770063"/>
            <a:ext cx="9053512" cy="497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28080" rIns="0" bIns="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7" name="Text Box 3"/>
          <p:cNvSpPr txBox="1">
            <a:spLocks noChangeArrowheads="1"/>
          </p:cNvSpPr>
          <p:nvPr/>
        </p:nvSpPr>
        <p:spPr bwMode="auto">
          <a:xfrm>
            <a:off x="503238" y="6889750"/>
            <a:ext cx="23368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8" name="Text Box 4"/>
          <p:cNvSpPr txBox="1">
            <a:spLocks noChangeArrowheads="1"/>
          </p:cNvSpPr>
          <p:nvPr/>
        </p:nvSpPr>
        <p:spPr bwMode="auto">
          <a:xfrm>
            <a:off x="3446463" y="6889750"/>
            <a:ext cx="3182937"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029" name="Rectangle 5"/>
          <p:cNvSpPr>
            <a:spLocks noGrp="1" noChangeArrowheads="1"/>
          </p:cNvSpPr>
          <p:nvPr>
            <p:ph type="sldNum"/>
          </p:nvPr>
        </p:nvSpPr>
        <p:spPr bwMode="auto">
          <a:xfrm>
            <a:off x="7224713" y="6889750"/>
            <a:ext cx="2332037"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0" tIns="0" rIns="0" bIns="0" numCol="1" anchor="t" anchorCtr="0" compatLnSpc="1">
            <a:prstTxWarp prst="textNoShape">
              <a:avLst/>
            </a:prstTxWarp>
          </a:bodyPr>
          <a:lstStyle>
            <a:lvl1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defRPr>
            </a:lvl1pPr>
          </a:lstStyle>
          <a:p>
            <a:fld id="{23FA47A1-048A-5B4D-A04A-AD843EF1B4E6}"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mj-lt"/>
          <a:ea typeface="+mj-ea"/>
          <a:cs typeface="+mj-cs"/>
        </a:defRPr>
      </a:lvl1pPr>
      <a:lvl2pPr marL="742950" indent="-28575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2pPr>
      <a:lvl3pPr marL="1143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3pPr>
      <a:lvl4pPr marL="1600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4pPr>
      <a:lvl5pPr marL="20574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5pPr>
      <a:lvl6pPr marL="25146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6pPr>
      <a:lvl7pPr marL="29718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7pPr>
      <a:lvl8pPr marL="34290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8pPr>
      <a:lvl9pPr marL="3886200" indent="-228600" algn="ctr" defTabSz="457200" rtl="0" eaLnBrk="0" fontAlgn="base" hangingPunct="0">
        <a:lnSpc>
          <a:spcPct val="93000"/>
        </a:lnSpc>
        <a:spcBef>
          <a:spcPct val="0"/>
        </a:spcBef>
        <a:spcAft>
          <a:spcPct val="0"/>
        </a:spcAft>
        <a:buClr>
          <a:srgbClr val="000000"/>
        </a:buClr>
        <a:buSzPct val="100000"/>
        <a:buFont typeface="Times New Roman" charset="0"/>
        <a:defRPr sz="4400">
          <a:solidFill>
            <a:srgbClr val="FFFFFF"/>
          </a:solidFill>
          <a:latin typeface="Arial" charset="0"/>
          <a:ea typeface="ＭＳ Ｐゴシック" charset="0"/>
          <a:cs typeface="Arial Unicode MS" charset="0"/>
        </a:defRPr>
      </a:lvl9pPr>
    </p:titleStyle>
    <p:bodyStyle>
      <a:lvl1pPr marL="342900" indent="-342900" algn="l" defTabSz="457200" rtl="0" eaLnBrk="0" fontAlgn="base" hangingPunct="0">
        <a:lnSpc>
          <a:spcPct val="93000"/>
        </a:lnSpc>
        <a:spcBef>
          <a:spcPct val="0"/>
        </a:spcBef>
        <a:spcAft>
          <a:spcPts val="1413"/>
        </a:spcAft>
        <a:buClr>
          <a:srgbClr val="000000"/>
        </a:buClr>
        <a:buSzPct val="100000"/>
        <a:buFont typeface="Times New Roman" charset="0"/>
        <a:defRPr sz="3200">
          <a:solidFill>
            <a:srgbClr val="FFFFFF"/>
          </a:solidFill>
          <a:latin typeface="+mn-lt"/>
          <a:ea typeface="+mn-ea"/>
          <a:cs typeface="+mn-cs"/>
        </a:defRPr>
      </a:lvl1pPr>
      <a:lvl2pPr marL="742950" indent="-285750" algn="l" defTabSz="457200" rtl="0" eaLnBrk="0" fontAlgn="base" hangingPunct="0">
        <a:lnSpc>
          <a:spcPct val="93000"/>
        </a:lnSpc>
        <a:spcBef>
          <a:spcPct val="0"/>
        </a:spcBef>
        <a:spcAft>
          <a:spcPts val="1138"/>
        </a:spcAft>
        <a:buClr>
          <a:srgbClr val="000000"/>
        </a:buClr>
        <a:buSzPct val="100000"/>
        <a:buFont typeface="Times New Roman" charset="0"/>
        <a:defRPr sz="2800">
          <a:solidFill>
            <a:srgbClr val="FFFFFF"/>
          </a:solidFill>
          <a:latin typeface="+mn-lt"/>
          <a:ea typeface="+mn-ea"/>
          <a:cs typeface="+mn-cs"/>
        </a:defRPr>
      </a:lvl2pPr>
      <a:lvl3pPr marL="1143000" indent="-228600" algn="l" defTabSz="457200" rtl="0" eaLnBrk="0" fontAlgn="base" hangingPunct="0">
        <a:lnSpc>
          <a:spcPct val="93000"/>
        </a:lnSpc>
        <a:spcBef>
          <a:spcPct val="0"/>
        </a:spcBef>
        <a:spcAft>
          <a:spcPts val="850"/>
        </a:spcAft>
        <a:buClr>
          <a:srgbClr val="000000"/>
        </a:buClr>
        <a:buSzPct val="100000"/>
        <a:buFont typeface="Times New Roman" charset="0"/>
        <a:defRPr sz="2400">
          <a:solidFill>
            <a:srgbClr val="FFFFFF"/>
          </a:solidFill>
          <a:latin typeface="+mn-lt"/>
          <a:ea typeface="+mn-ea"/>
          <a:cs typeface="+mn-cs"/>
        </a:defRPr>
      </a:lvl3pPr>
      <a:lvl4pPr marL="1600200" indent="-228600" algn="l" defTabSz="457200" rtl="0" eaLnBrk="0" fontAlgn="base" hangingPunct="0">
        <a:lnSpc>
          <a:spcPct val="93000"/>
        </a:lnSpc>
        <a:spcBef>
          <a:spcPct val="0"/>
        </a:spcBef>
        <a:spcAft>
          <a:spcPts val="575"/>
        </a:spcAft>
        <a:buClr>
          <a:srgbClr val="000000"/>
        </a:buClr>
        <a:buSzPct val="100000"/>
        <a:buFont typeface="Times New Roman" charset="0"/>
        <a:defRPr sz="2000">
          <a:solidFill>
            <a:srgbClr val="FFFFFF"/>
          </a:solidFill>
          <a:latin typeface="+mn-lt"/>
          <a:ea typeface="+mn-ea"/>
          <a:cs typeface="+mn-cs"/>
        </a:defRPr>
      </a:lvl4pPr>
      <a:lvl5pPr marL="20574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5pPr>
      <a:lvl6pPr marL="25146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6pPr>
      <a:lvl7pPr marL="29718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7pPr>
      <a:lvl8pPr marL="34290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8pPr>
      <a:lvl9pPr marL="3886200" indent="-228600" algn="l" defTabSz="457200" rtl="0" eaLnBrk="0" fontAlgn="base" hangingPunct="0">
        <a:lnSpc>
          <a:spcPct val="93000"/>
        </a:lnSpc>
        <a:spcBef>
          <a:spcPct val="0"/>
        </a:spcBef>
        <a:spcAft>
          <a:spcPts val="288"/>
        </a:spcAft>
        <a:buClr>
          <a:srgbClr val="000000"/>
        </a:buClr>
        <a:buSzPct val="100000"/>
        <a:buFont typeface="Times New Roman" charset="0"/>
        <a:defRPr sz="2000">
          <a:solidFill>
            <a:srgbClr val="FFFFFF"/>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hyperlink" Target="mailto:Michel.grootjan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vimeo.com/9981123"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g"/></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4" Type="http://schemas.openxmlformats.org/officeDocument/2006/relationships/image" Target="../media/image28.gif"/><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gif"/></Relationships>
</file>

<file path=ppt/slides/_rels/slide89.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g"/><Relationship Id="rId5"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image" Target="../media/image35.jpg"/></Relationships>
</file>

<file path=ppt/slides/_rels/slide9.xml.rels><?xml version="1.0" encoding="UTF-8" standalone="yes"?>
<Relationships xmlns="http://schemas.openxmlformats.org/package/2006/relationships"><Relationship Id="rId3" Type="http://schemas.openxmlformats.org/officeDocument/2006/relationships/hyperlink" Target="file://localhost/Users/michelgrootjans/Dropbox/Presentaties/ACCU2012/rubyook/lib/hello.ook" TargetMode="External"/><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hyperlink" Target="mailto:Michel.grootjans@gmail.com" TargetMode="External"/><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40.png"/><Relationship Id="rId1" Type="http://schemas.microsoft.com/office/2007/relationships/media" Target="../media/media1.mp3"/><Relationship Id="rId2" Type="http://schemas.openxmlformats.org/officeDocument/2006/relationships/audio" Target="../media/media1.mp3"/></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Michel Grootjans</a:t>
            </a:r>
            <a:r>
              <a:rPr lang="en-US" dirty="0"/>
              <a:t> </a:t>
            </a:r>
            <a:r>
              <a:rPr lang="en-US" dirty="0" smtClean="0"/>
              <a:t>– </a:t>
            </a:r>
            <a:r>
              <a:rPr lang="en-US" dirty="0" err="1" smtClean="0"/>
              <a:t>SmallSteps</a:t>
            </a:r>
            <a:endParaRPr lang="en-US" dirty="0" smtClean="0"/>
          </a:p>
          <a:p>
            <a:r>
              <a:rPr lang="en-US" dirty="0" smtClean="0">
                <a:hlinkClick r:id="rId2"/>
              </a:rPr>
              <a:t>michel.grootjans@gmail.com</a:t>
            </a:r>
            <a:endParaRPr lang="en-US" dirty="0" smtClean="0"/>
          </a:p>
          <a:p>
            <a:r>
              <a:rPr lang="en-US" dirty="0" smtClean="0"/>
              <a:t>#</a:t>
            </a:r>
            <a:r>
              <a:rPr lang="en-US" dirty="0" err="1" smtClean="0"/>
              <a:t>michelgrootjans</a:t>
            </a:r>
            <a:endParaRPr lang="en-US" dirty="0" smtClean="0"/>
          </a:p>
        </p:txBody>
      </p:sp>
      <p:pic>
        <p:nvPicPr>
          <p:cNvPr id="4" name="Picture 3" descr="TwitterBi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5683" y="5509617"/>
            <a:ext cx="571500" cy="520700"/>
          </a:xfrm>
          <a:prstGeom prst="rect">
            <a:avLst/>
          </a:prstGeom>
        </p:spPr>
      </p:pic>
      <p:pic>
        <p:nvPicPr>
          <p:cNvPr id="5" name="Picture 4" descr="emai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9539" y="4789537"/>
            <a:ext cx="822857" cy="822857"/>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5" name="Text Placeholder 4"/>
          <p:cNvSpPr>
            <a:spLocks noGrp="1"/>
          </p:cNvSpPr>
          <p:nvPr>
            <p:ph type="body" idx="1"/>
          </p:nvPr>
        </p:nvSpPr>
        <p:spPr/>
        <p:txBody>
          <a:bodyPr/>
          <a:lstStyle/>
          <a:p>
            <a:r>
              <a:rPr lang="en-US" dirty="0"/>
              <a:t>“Any </a:t>
            </a:r>
            <a:r>
              <a:rPr lang="en-US" dirty="0" smtClean="0"/>
              <a:t>monkey can </a:t>
            </a:r>
            <a:r>
              <a:rPr lang="en-US" dirty="0"/>
              <a:t>write code that a computer can </a:t>
            </a:r>
            <a:r>
              <a:rPr lang="en-US" dirty="0" smtClean="0"/>
              <a:t>understand.</a:t>
            </a:r>
          </a:p>
          <a:p>
            <a:r>
              <a:rPr lang="en-US" dirty="0" smtClean="0"/>
              <a:t>Good apes write </a:t>
            </a:r>
            <a:r>
              <a:rPr lang="en-US" dirty="0"/>
              <a:t>code </a:t>
            </a:r>
            <a:r>
              <a:rPr lang="en-US" dirty="0" smtClean="0"/>
              <a:t>that an orang-</a:t>
            </a:r>
            <a:r>
              <a:rPr lang="en-US" dirty="0" err="1" smtClean="0"/>
              <a:t>utang</a:t>
            </a:r>
            <a:r>
              <a:rPr lang="en-US" dirty="0" smtClean="0"/>
              <a:t> can </a:t>
            </a:r>
            <a:r>
              <a:rPr lang="en-US" dirty="0"/>
              <a:t>understand.</a:t>
            </a:r>
            <a:r>
              <a:rPr lang="en-US" dirty="0" smtClean="0"/>
              <a:t>”</a:t>
            </a:r>
          </a:p>
          <a:p>
            <a:r>
              <a:rPr lang="en-US" dirty="0" smtClean="0"/>
              <a:t>-- The Librarian</a:t>
            </a:r>
            <a:endParaRPr lang="en-US" dirty="0"/>
          </a:p>
        </p:txBody>
      </p:sp>
    </p:spTree>
    <p:extLst>
      <p:ext uri="{BB962C8B-B14F-4D97-AF65-F5344CB8AC3E}">
        <p14:creationId xmlns:p14="http://schemas.microsoft.com/office/powerpoint/2010/main" val="28215347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Why?</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It’s not about</a:t>
            </a:r>
            <a:r>
              <a:rPr lang="en-US" baseline="0" dirty="0" smtClean="0"/>
              <a:t> </a:t>
            </a:r>
            <a:r>
              <a:rPr lang="en-US" baseline="0" dirty="0" smtClean="0">
                <a:solidFill>
                  <a:srgbClr val="FF0000"/>
                </a:solidFill>
              </a:rPr>
              <a:t>bits</a:t>
            </a:r>
            <a:r>
              <a:rPr lang="en-US" baseline="0" dirty="0" smtClean="0"/>
              <a:t>, </a:t>
            </a:r>
            <a:r>
              <a:rPr lang="en-US" baseline="0" dirty="0" smtClean="0">
                <a:solidFill>
                  <a:srgbClr val="FF0000"/>
                </a:solidFill>
              </a:rPr>
              <a:t>bytes</a:t>
            </a:r>
            <a:r>
              <a:rPr lang="en-US" baseline="0" dirty="0" smtClean="0"/>
              <a:t> and </a:t>
            </a:r>
            <a:r>
              <a:rPr lang="en-US" baseline="0" dirty="0" smtClean="0">
                <a:solidFill>
                  <a:srgbClr val="FF0000"/>
                </a:solidFill>
              </a:rPr>
              <a:t>protocols</a:t>
            </a:r>
            <a:r>
              <a:rPr lang="en-US" baseline="0" dirty="0" smtClean="0"/>
              <a:t>,</a:t>
            </a:r>
          </a:p>
          <a:p>
            <a:r>
              <a:rPr lang="en-US" baseline="0" dirty="0" smtClean="0"/>
              <a:t>but </a:t>
            </a:r>
            <a:r>
              <a:rPr lang="en-US" baseline="0" dirty="0" smtClean="0">
                <a:solidFill>
                  <a:srgbClr val="00CC99"/>
                </a:solidFill>
              </a:rPr>
              <a:t>profits</a:t>
            </a:r>
            <a:r>
              <a:rPr lang="en-US" baseline="0" dirty="0" smtClean="0"/>
              <a:t>, </a:t>
            </a:r>
            <a:r>
              <a:rPr lang="en-US" baseline="0" dirty="0" smtClean="0">
                <a:solidFill>
                  <a:srgbClr val="00CC99"/>
                </a:solidFill>
              </a:rPr>
              <a:t>losses</a:t>
            </a:r>
            <a:r>
              <a:rPr lang="en-US" baseline="0" dirty="0" smtClean="0"/>
              <a:t> and </a:t>
            </a:r>
            <a:r>
              <a:rPr lang="en-US" baseline="0" dirty="0" smtClean="0">
                <a:solidFill>
                  <a:schemeClr val="accent1"/>
                </a:solidFill>
              </a:rPr>
              <a:t>margins</a:t>
            </a:r>
            <a:r>
              <a:rPr lang="en-US" baseline="0" dirty="0" smtClean="0"/>
              <a:t>.</a:t>
            </a:r>
          </a:p>
          <a:p>
            <a:r>
              <a:rPr lang="en-US" baseline="0" dirty="0" smtClean="0"/>
              <a:t>-- Lou Gerstner</a:t>
            </a:r>
          </a:p>
        </p:txBody>
      </p:sp>
    </p:spTree>
    <p:extLst>
      <p:ext uri="{BB962C8B-B14F-4D97-AF65-F5344CB8AC3E}">
        <p14:creationId xmlns:p14="http://schemas.microsoft.com/office/powerpoint/2010/main" val="118904666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680766631"/>
              </p:ext>
            </p:extLst>
          </p:nvPr>
        </p:nvGraphicFramePr>
        <p:xfrm>
          <a:off x="503238" y="1770063"/>
          <a:ext cx="9053511" cy="518159"/>
        </p:xfrm>
        <a:graphic>
          <a:graphicData uri="http://schemas.openxmlformats.org/drawingml/2006/table">
            <a:tbl>
              <a:tblPr firstRow="1" bandRow="1">
                <a:tableStyleId>{5940675A-B579-460E-94D1-54222C63F5DA}</a:tableStyleId>
              </a:tblPr>
              <a:tblGrid>
                <a:gridCol w="1726381"/>
                <a:gridCol w="360040"/>
                <a:gridCol w="6967090"/>
              </a:tblGrid>
              <a:tr h="370840">
                <a:tc>
                  <a:txBody>
                    <a:bodyPr/>
                    <a:lstStyle/>
                    <a:p>
                      <a:r>
                        <a:rPr lang="en-US" sz="2800" dirty="0" err="1" smtClean="0">
                          <a:solidFill>
                            <a:schemeClr val="bg1"/>
                          </a:solidFill>
                        </a:rPr>
                        <a:t>cost</a:t>
                      </a:r>
                      <a:r>
                        <a:rPr lang="en-US" sz="2800" baseline="-25000" dirty="0" err="1" smtClean="0">
                          <a:solidFill>
                            <a:schemeClr val="bg1"/>
                          </a:solidFill>
                        </a:rPr>
                        <a:t>total</a:t>
                      </a:r>
                      <a:r>
                        <a:rPr lang="en-US" sz="2800" dirty="0" smtClean="0">
                          <a:solidFill>
                            <a:schemeClr val="bg1"/>
                          </a:solidFill>
                        </a:rPr>
                        <a:t> </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r>
                        <a:rPr lang="en-US" sz="2800" dirty="0" err="1" smtClean="0">
                          <a:solidFill>
                            <a:schemeClr val="bg1"/>
                          </a:solidFill>
                        </a:rPr>
                        <a:t>cost</a:t>
                      </a:r>
                      <a:r>
                        <a:rPr lang="en-US" sz="2800" baseline="-25000" dirty="0" err="1" smtClean="0">
                          <a:solidFill>
                            <a:schemeClr val="bg1"/>
                          </a:solidFill>
                        </a:rPr>
                        <a:t>develop</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r>
            </a:tbl>
          </a:graphicData>
        </a:graphic>
      </p:graphicFrame>
      <p:graphicFrame>
        <p:nvGraphicFramePr>
          <p:cNvPr id="8" name="Content Placeholder 6"/>
          <p:cNvGraphicFramePr>
            <a:graphicFrameLocks noGrp="1"/>
          </p:cNvGraphicFramePr>
          <p:nvPr>
            <p:ph idx="1"/>
            <p:extLst>
              <p:ext uri="{D42A27DB-BD31-4B8C-83A1-F6EECF244321}">
                <p14:modId xmlns:p14="http://schemas.microsoft.com/office/powerpoint/2010/main" val="2715183537"/>
              </p:ext>
            </p:extLst>
          </p:nvPr>
        </p:nvGraphicFramePr>
        <p:xfrm>
          <a:off x="501427" y="2701305"/>
          <a:ext cx="9505056" cy="518159"/>
        </p:xfrm>
        <a:graphic>
          <a:graphicData uri="http://schemas.openxmlformats.org/drawingml/2006/table">
            <a:tbl>
              <a:tblPr firstRow="1" bandRow="1">
                <a:tableStyleId>{5940675A-B579-460E-94D1-54222C63F5DA}</a:tableStyleId>
              </a:tblPr>
              <a:tblGrid>
                <a:gridCol w="1728192"/>
                <a:gridCol w="360040"/>
                <a:gridCol w="7416824"/>
              </a:tblGrid>
              <a:tr h="370840">
                <a:tc>
                  <a:txBody>
                    <a:bodyPr/>
                    <a:lstStyle/>
                    <a:p>
                      <a:r>
                        <a:rPr lang="en-US" sz="2800" dirty="0" err="1" smtClean="0">
                          <a:solidFill>
                            <a:schemeClr val="bg1"/>
                          </a:solidFill>
                        </a:rPr>
                        <a:t>cost</a:t>
                      </a:r>
                      <a:r>
                        <a:rPr lang="en-US" sz="2800" baseline="-25000" dirty="0" err="1" smtClean="0">
                          <a:solidFill>
                            <a:schemeClr val="bg1"/>
                          </a:solidFill>
                        </a:rPr>
                        <a:t>maintain</a:t>
                      </a:r>
                      <a:endParaRPr lang="en-US" sz="2800" dirty="0">
                        <a:solidFill>
                          <a:schemeClr val="bg1"/>
                        </a:solidFill>
                      </a:endParaRPr>
                    </a:p>
                  </a:txBody>
                  <a:tcPr/>
                </a:tc>
                <a:tc>
                  <a:txBody>
                    <a:bodyPr/>
                    <a:lstStyle/>
                    <a:p>
                      <a:pPr algn="ctr"/>
                      <a:r>
                        <a:rPr lang="en-US" sz="2800" dirty="0" smtClean="0">
                          <a:solidFill>
                            <a:schemeClr val="bg1"/>
                          </a:solidFill>
                        </a:rPr>
                        <a:t>=</a:t>
                      </a:r>
                      <a:endParaRPr lang="en-US" sz="2800" dirty="0">
                        <a:solidFill>
                          <a:schemeClr val="bg1"/>
                        </a:solidFill>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800" dirty="0" err="1" smtClean="0">
                          <a:solidFill>
                            <a:schemeClr val="bg1"/>
                          </a:solidFill>
                        </a:rPr>
                        <a:t>cost</a:t>
                      </a:r>
                      <a:r>
                        <a:rPr lang="en-US" sz="2800" baseline="-25000" dirty="0" err="1" smtClean="0">
                          <a:solidFill>
                            <a:schemeClr val="bg1"/>
                          </a:solidFill>
                        </a:rPr>
                        <a:t>understand</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change</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test</a:t>
                      </a:r>
                      <a:r>
                        <a:rPr lang="en-US" sz="2800" dirty="0" smtClean="0">
                          <a:solidFill>
                            <a:schemeClr val="bg1"/>
                          </a:solidFill>
                        </a:rPr>
                        <a:t> + </a:t>
                      </a:r>
                      <a:r>
                        <a:rPr lang="en-US" sz="2800" dirty="0" err="1" smtClean="0">
                          <a:solidFill>
                            <a:schemeClr val="bg1"/>
                          </a:solidFill>
                        </a:rPr>
                        <a:t>cost</a:t>
                      </a:r>
                      <a:r>
                        <a:rPr lang="en-US" sz="2800" baseline="-25000" dirty="0" err="1" smtClean="0">
                          <a:solidFill>
                            <a:schemeClr val="bg1"/>
                          </a:solidFill>
                        </a:rPr>
                        <a:t>deploy</a:t>
                      </a:r>
                      <a:endParaRPr lang="en-US" sz="2800" baseline="-25000" dirty="0" smtClean="0">
                        <a:solidFill>
                          <a:schemeClr val="bg1"/>
                        </a:solidFill>
                      </a:endParaRPr>
                    </a:p>
                  </a:txBody>
                  <a:tcPr/>
                </a:tc>
              </a:tr>
            </a:tbl>
          </a:graphicData>
        </a:graphic>
      </p:graphicFrame>
      <p:sp>
        <p:nvSpPr>
          <p:cNvPr id="9" name="Up Arrow 8"/>
          <p:cNvSpPr/>
          <p:nvPr/>
        </p:nvSpPr>
        <p:spPr bwMode="auto">
          <a:xfrm>
            <a:off x="3597771" y="3349377"/>
            <a:ext cx="504056" cy="1080120"/>
          </a:xfrm>
          <a:prstGeom prst="up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pPr>
            <a:endParaRPr kumimoji="0" lang="en-US" sz="1800" b="0" i="0" u="none" strike="noStrike" cap="none" normalizeH="0" baseline="0">
              <a:ln>
                <a:noFill/>
              </a:ln>
              <a:solidFill>
                <a:schemeClr val="bg1"/>
              </a:solidFill>
              <a:effectLst/>
              <a:latin typeface="Arial" charset="0"/>
              <a:ea typeface="ＭＳ Ｐゴシック" charset="0"/>
              <a:cs typeface="Arial Unicode MS" charset="0"/>
            </a:endParaRPr>
          </a:p>
        </p:txBody>
      </p:sp>
    </p:spTree>
    <p:extLst>
      <p:ext uri="{BB962C8B-B14F-4D97-AF65-F5344CB8AC3E}">
        <p14:creationId xmlns:p14="http://schemas.microsoft.com/office/powerpoint/2010/main" val="16322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ain.png"/>
          <p:cNvPicPr>
            <a:picLocks noChangeAspect="1"/>
          </p:cNvPicPr>
          <p:nvPr/>
        </p:nvPicPr>
        <p:blipFill rotWithShape="1">
          <a:blip r:embed="rId3">
            <a:extLst>
              <a:ext uri="{28A0092B-C50C-407E-A947-70E740481C1C}">
                <a14:useLocalDpi xmlns:a14="http://schemas.microsoft.com/office/drawing/2010/main" val="0"/>
              </a:ext>
            </a:extLst>
          </a:blip>
          <a:srcRect l="18291" r="21319"/>
          <a:stretch/>
        </p:blipFill>
        <p:spPr>
          <a:xfrm>
            <a:off x="5045067" y="1592150"/>
            <a:ext cx="4601376" cy="5717667"/>
          </a:xfrm>
          <a:prstGeom prst="rect">
            <a:avLst/>
          </a:prstGeom>
        </p:spPr>
      </p:pic>
      <p:sp>
        <p:nvSpPr>
          <p:cNvPr id="2" name="Title 1"/>
          <p:cNvSpPr>
            <a:spLocks noGrp="1"/>
          </p:cNvSpPr>
          <p:nvPr>
            <p:ph type="title"/>
          </p:nvPr>
        </p:nvSpPr>
        <p:spPr/>
        <p:txBody>
          <a:bodyPr/>
          <a:lstStyle/>
          <a:p>
            <a:r>
              <a:rPr lang="en-US" dirty="0" smtClean="0"/>
              <a:t>Why?</a:t>
            </a:r>
            <a:endParaRPr lang="en-US" dirty="0"/>
          </a:p>
        </p:txBody>
      </p:sp>
      <p:sp>
        <p:nvSpPr>
          <p:cNvPr id="3" name="Content Placeholder 2"/>
          <p:cNvSpPr>
            <a:spLocks noGrp="1"/>
          </p:cNvSpPr>
          <p:nvPr>
            <p:ph idx="1"/>
          </p:nvPr>
        </p:nvSpPr>
        <p:spPr/>
        <p:txBody>
          <a:bodyPr/>
          <a:lstStyle/>
          <a:p>
            <a:r>
              <a:rPr lang="en-US" dirty="0" smtClean="0"/>
              <a:t>Easier to understand</a:t>
            </a:r>
          </a:p>
          <a:p>
            <a:r>
              <a:rPr lang="en-US" dirty="0" smtClean="0"/>
              <a:t>Easier to change</a:t>
            </a:r>
          </a:p>
          <a:p>
            <a:r>
              <a:rPr lang="en-US" dirty="0" smtClean="0"/>
              <a:t>Easier to</a:t>
            </a:r>
            <a:r>
              <a:rPr lang="en-US" baseline="0" dirty="0" smtClean="0"/>
              <a:t> test</a:t>
            </a:r>
          </a:p>
          <a:p>
            <a:r>
              <a:rPr lang="en-US" dirty="0" smtClean="0"/>
              <a:t>== </a:t>
            </a:r>
            <a:r>
              <a:rPr lang="en-US" baseline="0" dirty="0" smtClean="0"/>
              <a:t>Cheaper to maintain</a:t>
            </a:r>
          </a:p>
        </p:txBody>
      </p:sp>
    </p:spTree>
    <p:extLst>
      <p:ext uri="{BB962C8B-B14F-4D97-AF65-F5344CB8AC3E}">
        <p14:creationId xmlns:p14="http://schemas.microsoft.com/office/powerpoint/2010/main" val="15759022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baseline="0" dirty="0" smtClean="0"/>
              <a:t>In short</a:t>
            </a:r>
            <a:endParaRPr lang="en-US" dirty="0"/>
          </a:p>
        </p:txBody>
      </p:sp>
      <p:sp>
        <p:nvSpPr>
          <p:cNvPr id="3" name="Content Placeholder 2"/>
          <p:cNvSpPr>
            <a:spLocks noGrp="1"/>
          </p:cNvSpPr>
          <p:nvPr>
            <p:ph idx="1"/>
          </p:nvPr>
        </p:nvSpPr>
        <p:spPr/>
        <p:txBody>
          <a:bodyPr/>
          <a:lstStyle/>
          <a:p>
            <a:r>
              <a:rPr lang="en-US" dirty="0"/>
              <a:t>“There are two ways of constructing a software design. </a:t>
            </a:r>
            <a:endParaRPr lang="en-US" dirty="0" smtClean="0"/>
          </a:p>
          <a:p>
            <a:r>
              <a:rPr lang="en-US" dirty="0" smtClean="0"/>
              <a:t>One </a:t>
            </a:r>
            <a:r>
              <a:rPr lang="en-US" dirty="0"/>
              <a:t>way is to make it so simple that there are </a:t>
            </a:r>
            <a:r>
              <a:rPr lang="en-US" dirty="0">
                <a:solidFill>
                  <a:schemeClr val="accent1">
                    <a:lumMod val="60000"/>
                    <a:lumOff val="40000"/>
                  </a:schemeClr>
                </a:solidFill>
              </a:rPr>
              <a:t>obviously no </a:t>
            </a:r>
            <a:r>
              <a:rPr lang="en-US" dirty="0" smtClean="0">
                <a:solidFill>
                  <a:schemeClr val="accent1">
                    <a:lumMod val="60000"/>
                    <a:lumOff val="40000"/>
                  </a:schemeClr>
                </a:solidFill>
              </a:rPr>
              <a:t>deficiencies</a:t>
            </a:r>
            <a:r>
              <a:rPr lang="en-US" dirty="0" smtClean="0"/>
              <a:t>.</a:t>
            </a:r>
          </a:p>
          <a:p>
            <a:r>
              <a:rPr lang="en-US" dirty="0" smtClean="0"/>
              <a:t>And </a:t>
            </a:r>
            <a:r>
              <a:rPr lang="en-US" dirty="0"/>
              <a:t>the other way is to make it so complicated that there are </a:t>
            </a:r>
            <a:r>
              <a:rPr lang="en-US" dirty="0">
                <a:solidFill>
                  <a:srgbClr val="FF0000"/>
                </a:solidFill>
              </a:rPr>
              <a:t>no obvious deficiencies</a:t>
            </a:r>
            <a:r>
              <a:rPr lang="en-US" dirty="0"/>
              <a:t>.”</a:t>
            </a:r>
          </a:p>
          <a:p>
            <a:r>
              <a:rPr lang="en-US" i="1" dirty="0" smtClean="0"/>
              <a:t>-- C.A.R</a:t>
            </a:r>
            <a:r>
              <a:rPr lang="en-US" i="1" dirty="0"/>
              <a:t>. </a:t>
            </a:r>
            <a:r>
              <a:rPr lang="en-US" i="1" dirty="0" smtClean="0"/>
              <a:t>Hoare</a:t>
            </a:r>
            <a:endParaRPr lang="en-US" dirty="0"/>
          </a:p>
        </p:txBody>
      </p:sp>
    </p:spTree>
    <p:extLst>
      <p:ext uri="{BB962C8B-B14F-4D97-AF65-F5344CB8AC3E}">
        <p14:creationId xmlns:p14="http://schemas.microsoft.com/office/powerpoint/2010/main" val="208730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For whom?</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audience</a:t>
            </a:r>
            <a:endParaRPr lang="en-US" dirty="0"/>
          </a:p>
        </p:txBody>
      </p:sp>
      <p:pic>
        <p:nvPicPr>
          <p:cNvPr id="5" name="Content Placeholder 4" descr="know_your_audience.jpg"/>
          <p:cNvPicPr>
            <a:picLocks noGrp="1" noChangeAspect="1"/>
          </p:cNvPicPr>
          <p:nvPr>
            <p:ph idx="1"/>
          </p:nvPr>
        </p:nvPicPr>
        <p:blipFill>
          <a:blip r:embed="rId2">
            <a:extLst>
              <a:ext uri="{28A0092B-C50C-407E-A947-70E740481C1C}">
                <a14:useLocalDpi xmlns:a14="http://schemas.microsoft.com/office/drawing/2010/main" val="0"/>
              </a:ext>
            </a:extLst>
          </a:blip>
          <a:srcRect t="8720" b="8720"/>
          <a:stretch>
            <a:fillRect/>
          </a:stretch>
        </p:blipFill>
        <p:spPr/>
      </p:pic>
    </p:spTree>
    <p:extLst>
      <p:ext uri="{BB962C8B-B14F-4D97-AF65-F5344CB8AC3E}">
        <p14:creationId xmlns:p14="http://schemas.microsoft.com/office/powerpoint/2010/main" val="138102622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lvl="0"/>
            <a:r>
              <a:rPr lang="en-US" dirty="0" smtClean="0"/>
              <a:t>Who are you writing code for?</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4169920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computer</a:t>
            </a:r>
            <a:endParaRPr lang="en-US" dirty="0"/>
          </a:p>
        </p:txBody>
      </p:sp>
      <p:pic>
        <p:nvPicPr>
          <p:cNvPr id="4" name="Content Placeholder 3" descr="program2.jpg"/>
          <p:cNvPicPr>
            <a:picLocks noGrp="1" noChangeAspect="1"/>
          </p:cNvPicPr>
          <p:nvPr>
            <p:ph idx="1"/>
          </p:nvPr>
        </p:nvPicPr>
        <p:blipFill>
          <a:blip r:embed="rId2">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163785042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097"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An example</a:t>
            </a:r>
          </a:p>
        </p:txBody>
      </p:sp>
      <p:sp>
        <p:nvSpPr>
          <p:cNvPr id="4098"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a:t>The librarian</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Yourself</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//Dear future me. Please forgive me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/I can't even begin to express how sorry I am</a:t>
            </a: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
        <p:nvSpPr>
          <p:cNvPr id="4" name="TextBox 3"/>
          <p:cNvSpPr txBox="1"/>
          <p:nvPr/>
        </p:nvSpPr>
        <p:spPr>
          <a:xfrm>
            <a:off x="285403" y="3061345"/>
            <a:ext cx="9433048" cy="868392"/>
          </a:xfrm>
          <a:prstGeom prst="rect">
            <a:avLst/>
          </a:prstGeom>
          <a:noFill/>
        </p:spPr>
        <p:txBody>
          <a:bodyPr wrap="square" rtlCol="0">
            <a:spAutoFit/>
          </a:bodyPr>
          <a:lstStyle/>
          <a:p>
            <a:r>
              <a:rPr lang="en-US" i="1" dirty="0"/>
              <a:t>“</a:t>
            </a:r>
            <a:r>
              <a:rPr lang="en-US" dirty="0"/>
              <a:t>Any code of your own that you haven’t looked at for six or more months might as well have been written by someone else.”</a:t>
            </a:r>
          </a:p>
          <a:p>
            <a:r>
              <a:rPr lang="en-US" i="1" dirty="0"/>
              <a:t>(</a:t>
            </a:r>
            <a:r>
              <a:rPr lang="en-US" i="1" dirty="0" err="1"/>
              <a:t>Eagleson’s</a:t>
            </a:r>
            <a:r>
              <a:rPr lang="en-US" i="1" dirty="0"/>
              <a:t> Law)</a:t>
            </a:r>
            <a:endParaRPr lang="en-US" dirty="0"/>
          </a:p>
        </p:txBody>
      </p:sp>
    </p:spTree>
    <p:extLst>
      <p:ext uri="{BB962C8B-B14F-4D97-AF65-F5344CB8AC3E}">
        <p14:creationId xmlns:p14="http://schemas.microsoft.com/office/powerpoint/2010/main" val="39354176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smtClean="0">
                <a:solidFill>
                  <a:srgbClr val="CCFFCC"/>
                </a:solidFill>
                <a:latin typeface="Consolas"/>
                <a:cs typeface="Consolas"/>
              </a:rPr>
              <a:t>// no comments for you</a:t>
            </a:r>
          </a:p>
          <a:p>
            <a:pPr marL="0" indent="0">
              <a:lnSpc>
                <a:spcPct val="100000"/>
              </a:lnSpc>
              <a:spcAft>
                <a:spcPts val="0"/>
              </a:spcAft>
            </a:pPr>
            <a:r>
              <a:rPr lang="en-US" sz="2400" i="1" dirty="0" smtClean="0">
                <a:solidFill>
                  <a:srgbClr val="CCFFCC"/>
                </a:solidFill>
                <a:latin typeface="Consolas"/>
                <a:cs typeface="Consolas"/>
              </a:rPr>
              <a:t>// it was hard to write</a:t>
            </a:r>
          </a:p>
          <a:p>
            <a:pPr marL="0" indent="0">
              <a:lnSpc>
                <a:spcPct val="100000"/>
              </a:lnSpc>
              <a:spcAft>
                <a:spcPts val="0"/>
              </a:spcAft>
            </a:pPr>
            <a:r>
              <a:rPr lang="en-US" sz="2400" i="1" dirty="0" smtClean="0">
                <a:solidFill>
                  <a:srgbClr val="CCFFCC"/>
                </a:solidFill>
                <a:latin typeface="Consolas"/>
                <a:cs typeface="Consolas"/>
              </a:rPr>
              <a:t>// so it should be hard to read</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229189022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I am not responsible of this code</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They made me write it, against my will.</a:t>
            </a:r>
            <a:endParaRPr lang="en-US" sz="2400" dirty="0">
              <a:solidFill>
                <a:srgbClr val="CCFFCC"/>
              </a:solidFill>
              <a:latin typeface="Consolas"/>
              <a:cs typeface="Consolas"/>
            </a:endParaRPr>
          </a:p>
        </p:txBody>
      </p:sp>
      <p:sp>
        <p:nvSpPr>
          <p:cNvPr id="4" name="Rectangle 3"/>
          <p:cNvSpPr/>
          <p:nvPr/>
        </p:nvSpPr>
        <p:spPr>
          <a:xfrm>
            <a:off x="357411" y="3133353"/>
            <a:ext cx="9001000" cy="868392"/>
          </a:xfrm>
          <a:prstGeom prst="rect">
            <a:avLst/>
          </a:prstGeom>
        </p:spPr>
        <p:txBody>
          <a:bodyPr wrap="square">
            <a:spAutoFit/>
          </a:bodyPr>
          <a:lstStyle/>
          <a:p>
            <a:r>
              <a:rPr lang="en-US" dirty="0"/>
              <a:t>“Always code as if the guy who ends up maintaining your code will be a violent psychopath who knows where you live.”</a:t>
            </a:r>
          </a:p>
          <a:p>
            <a:r>
              <a:rPr lang="en-US" i="1" dirty="0"/>
              <a:t>(Martin Golding)</a:t>
            </a:r>
            <a:endParaRPr lang="en-US" dirty="0"/>
          </a:p>
        </p:txBody>
      </p:sp>
      <p:pic>
        <p:nvPicPr>
          <p:cNvPr id="5" name="Picture 4" descr="Hannibal_Lect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643" y="4141465"/>
            <a:ext cx="5181948" cy="2777200"/>
          </a:xfrm>
          <a:prstGeom prst="rect">
            <a:avLst/>
          </a:prstGeom>
        </p:spPr>
      </p:pic>
    </p:spTree>
    <p:extLst>
      <p:ext uri="{BB962C8B-B14F-4D97-AF65-F5344CB8AC3E}">
        <p14:creationId xmlns:p14="http://schemas.microsoft.com/office/powerpoint/2010/main" val="16823258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r>
              <a:rPr lang="en-US" baseline="0" dirty="0" smtClean="0"/>
              <a:t> programmers</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i="1" dirty="0">
                <a:solidFill>
                  <a:srgbClr val="CCFFCC"/>
                </a:solidFill>
                <a:latin typeface="Consolas"/>
                <a:cs typeface="Consolas"/>
              </a:rPr>
              <a:t>// </a:t>
            </a:r>
            <a:endParaRPr lang="en-US" sz="2400" i="1" dirty="0" smtClean="0">
              <a:solidFill>
                <a:srgbClr val="CCFFCC"/>
              </a:solidFill>
              <a:latin typeface="Consolas"/>
              <a:cs typeface="Consolas"/>
            </a:endParaRP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Dear maintainer</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a:t>
            </a:r>
          </a:p>
          <a:p>
            <a:pPr marL="0" indent="0">
              <a:lnSpc>
                <a:spcPct val="100000"/>
              </a:lnSpc>
              <a:spcAft>
                <a:spcPts val="0"/>
              </a:spcAft>
            </a:pPr>
            <a:r>
              <a:rPr lang="en-US" sz="2400" i="1" dirty="0">
                <a:solidFill>
                  <a:srgbClr val="CCFFCC"/>
                </a:solidFill>
                <a:latin typeface="Consolas"/>
                <a:cs typeface="Consolas"/>
              </a:rPr>
              <a:t>// Once you are done trying to 'optimize' this routine,</a:t>
            </a:r>
          </a:p>
          <a:p>
            <a:pPr marL="0" indent="0">
              <a:lnSpc>
                <a:spcPct val="100000"/>
              </a:lnSpc>
              <a:spcAft>
                <a:spcPts val="0"/>
              </a:spcAft>
            </a:pPr>
            <a:r>
              <a:rPr lang="en-US" sz="2400" i="1" dirty="0">
                <a:solidFill>
                  <a:srgbClr val="CCFFCC"/>
                </a:solidFill>
                <a:latin typeface="Consolas"/>
                <a:cs typeface="Consolas"/>
              </a:rPr>
              <a:t>// and have realized what a terrible mistake that was,</a:t>
            </a:r>
          </a:p>
          <a:p>
            <a:pPr marL="0" indent="0">
              <a:lnSpc>
                <a:spcPct val="100000"/>
              </a:lnSpc>
              <a:spcAft>
                <a:spcPts val="0"/>
              </a:spcAft>
            </a:pPr>
            <a:r>
              <a:rPr lang="en-US" sz="2400" i="1" dirty="0">
                <a:solidFill>
                  <a:srgbClr val="CCFFCC"/>
                </a:solidFill>
                <a:latin typeface="Consolas"/>
                <a:cs typeface="Consolas"/>
              </a:rPr>
              <a:t>// please increment the following counter as a warning</a:t>
            </a:r>
          </a:p>
          <a:p>
            <a:pPr marL="0" indent="0">
              <a:lnSpc>
                <a:spcPct val="100000"/>
              </a:lnSpc>
              <a:spcAft>
                <a:spcPts val="0"/>
              </a:spcAft>
            </a:pPr>
            <a:r>
              <a:rPr lang="en-US" sz="2400" i="1" dirty="0">
                <a:solidFill>
                  <a:srgbClr val="CCFFCC"/>
                </a:solidFill>
                <a:latin typeface="Consolas"/>
                <a:cs typeface="Consolas"/>
              </a:rPr>
              <a:t>// to the next guy</a:t>
            </a:r>
            <a:r>
              <a:rPr lang="en-US" sz="2400" i="1" dirty="0" smtClean="0">
                <a:solidFill>
                  <a:srgbClr val="CCFFCC"/>
                </a:solidFill>
                <a:latin typeface="Consolas"/>
                <a:cs typeface="Consolas"/>
              </a:rPr>
              <a:t>:</a:t>
            </a:r>
          </a:p>
          <a:p>
            <a:pPr marL="0" indent="0">
              <a:lnSpc>
                <a:spcPct val="100000"/>
              </a:lnSpc>
              <a:spcAft>
                <a:spcPts val="0"/>
              </a:spcAft>
            </a:pPr>
            <a:r>
              <a:rPr lang="en-US" sz="2400" i="1" dirty="0" smtClean="0">
                <a:solidFill>
                  <a:srgbClr val="CCFFCC"/>
                </a:solidFill>
                <a:latin typeface="Consolas"/>
                <a:cs typeface="Consolas"/>
              </a:rPr>
              <a:t>/</a:t>
            </a:r>
            <a:r>
              <a:rPr lang="en-US" sz="2400" i="1" dirty="0">
                <a:solidFill>
                  <a:srgbClr val="CCFFCC"/>
                </a:solidFill>
                <a:latin typeface="Consolas"/>
                <a:cs typeface="Consolas"/>
              </a:rPr>
              <a:t>/ </a:t>
            </a:r>
          </a:p>
          <a:p>
            <a:pPr marL="0" indent="0">
              <a:lnSpc>
                <a:spcPct val="100000"/>
              </a:lnSpc>
              <a:spcAft>
                <a:spcPts val="0"/>
              </a:spcAft>
            </a:pPr>
            <a:r>
              <a:rPr lang="en-US" sz="2400" i="1" dirty="0">
                <a:solidFill>
                  <a:srgbClr val="CCFFCC"/>
                </a:solidFill>
                <a:latin typeface="Consolas"/>
                <a:cs typeface="Consolas"/>
              </a:rPr>
              <a:t>// </a:t>
            </a:r>
            <a:r>
              <a:rPr lang="en-US" sz="2400" i="1" dirty="0" err="1">
                <a:solidFill>
                  <a:srgbClr val="CCFFCC"/>
                </a:solidFill>
                <a:latin typeface="Consolas"/>
                <a:cs typeface="Consolas"/>
              </a:rPr>
              <a:t>total_hours_wasted_here</a:t>
            </a:r>
            <a:r>
              <a:rPr lang="en-US" sz="2400" i="1" dirty="0">
                <a:solidFill>
                  <a:srgbClr val="CCFFCC"/>
                </a:solidFill>
                <a:latin typeface="Consolas"/>
                <a:cs typeface="Consolas"/>
              </a:rPr>
              <a:t> = </a:t>
            </a:r>
            <a:r>
              <a:rPr lang="en-US" sz="2400" i="1" dirty="0" smtClean="0">
                <a:solidFill>
                  <a:srgbClr val="CCFFCC"/>
                </a:solidFill>
                <a:latin typeface="Consolas"/>
                <a:cs typeface="Consolas"/>
              </a:rPr>
              <a:t>16</a:t>
            </a:r>
          </a:p>
          <a:p>
            <a:pPr marL="0" indent="0">
              <a:lnSpc>
                <a:spcPct val="100000"/>
              </a:lnSpc>
              <a:spcAft>
                <a:spcPts val="0"/>
              </a:spcAft>
            </a:pPr>
            <a:r>
              <a:rPr lang="en-US" sz="2400" i="1" dirty="0" smtClean="0">
                <a:solidFill>
                  <a:srgbClr val="CCFFCC"/>
                </a:solidFill>
                <a:latin typeface="Consolas"/>
                <a:cs typeface="Consolas"/>
              </a:rPr>
              <a:t>//</a:t>
            </a:r>
            <a:endParaRPr lang="en-US" sz="2400" dirty="0">
              <a:solidFill>
                <a:srgbClr val="CCFFCC"/>
              </a:solidFill>
              <a:latin typeface="Consolas"/>
              <a:cs typeface="Consolas"/>
            </a:endParaRPr>
          </a:p>
        </p:txBody>
      </p:sp>
    </p:spTree>
    <p:extLst>
      <p:ext uri="{BB962C8B-B14F-4D97-AF65-F5344CB8AC3E}">
        <p14:creationId xmlns:p14="http://schemas.microsoft.com/office/powerpoint/2010/main" val="36872843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next boss</a:t>
            </a:r>
            <a:endParaRPr lang="en-US" dirty="0"/>
          </a:p>
        </p:txBody>
      </p:sp>
      <p:pic>
        <p:nvPicPr>
          <p:cNvPr id="4" name="Content Placeholder 3" descr="tips-for-creating-a-resume-7463141.jpg"/>
          <p:cNvPicPr>
            <a:picLocks noGrp="1" noChangeAspect="1"/>
          </p:cNvPicPr>
          <p:nvPr>
            <p:ph idx="1"/>
          </p:nvPr>
        </p:nvPicPr>
        <p:blipFill>
          <a:blip r:embed="rId2">
            <a:extLst>
              <a:ext uri="{28A0092B-C50C-407E-A947-70E740481C1C}">
                <a14:useLocalDpi xmlns:a14="http://schemas.microsoft.com/office/drawing/2010/main" val="0"/>
              </a:ext>
            </a:extLst>
          </a:blip>
          <a:srcRect t="15989" b="15989"/>
          <a:stretch>
            <a:fillRect/>
          </a:stretch>
        </p:blipFill>
        <p:spPr/>
      </p:pic>
    </p:spTree>
    <p:extLst>
      <p:ext uri="{BB962C8B-B14F-4D97-AF65-F5344CB8AC3E}">
        <p14:creationId xmlns:p14="http://schemas.microsoft.com/office/powerpoint/2010/main" val="11966675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time_message.jpg"/>
          <p:cNvPicPr>
            <a:picLocks noGrp="1" noChangeAspect="1"/>
          </p:cNvPicPr>
          <p:nvPr>
            <p:ph idx="1"/>
          </p:nvPr>
        </p:nvPicPr>
        <p:blipFill rotWithShape="1">
          <a:blip r:embed="rId2">
            <a:extLst>
              <a:ext uri="{28A0092B-C50C-407E-A947-70E740481C1C}">
                <a14:useLocalDpi xmlns:a14="http://schemas.microsoft.com/office/drawing/2010/main" val="0"/>
              </a:ext>
            </a:extLst>
          </a:blip>
          <a:srcRect l="30" t="1180" r="154" b="-222"/>
          <a:stretch/>
        </p:blipFill>
        <p:spPr>
          <a:xfrm>
            <a:off x="285403" y="1693193"/>
            <a:ext cx="9479307" cy="4055095"/>
          </a:xfrm>
        </p:spPr>
      </p:pic>
    </p:spTree>
    <p:extLst>
      <p:ext uri="{BB962C8B-B14F-4D97-AF65-F5344CB8AC3E}">
        <p14:creationId xmlns:p14="http://schemas.microsoft.com/office/powerpoint/2010/main" val="325309120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cancel?.jpg"/>
          <p:cNvPicPr>
            <a:picLocks noGrp="1" noChangeAspect="1"/>
          </p:cNvPicPr>
          <p:nvPr>
            <p:ph idx="1"/>
          </p:nvPr>
        </p:nvPicPr>
        <p:blipFill rotWithShape="1">
          <a:blip r:embed="rId2">
            <a:extLst>
              <a:ext uri="{28A0092B-C50C-407E-A947-70E740481C1C}">
                <a14:useLocalDpi xmlns:a14="http://schemas.microsoft.com/office/drawing/2010/main" val="0"/>
              </a:ext>
            </a:extLst>
          </a:blip>
          <a:srcRect l="-457" t="-351" r="-202" b="32"/>
          <a:stretch/>
        </p:blipFill>
        <p:spPr>
          <a:xfrm>
            <a:off x="717451" y="1909217"/>
            <a:ext cx="9101966" cy="4258419"/>
          </a:xfrm>
        </p:spPr>
      </p:pic>
    </p:spTree>
    <p:extLst>
      <p:ext uri="{BB962C8B-B14F-4D97-AF65-F5344CB8AC3E}">
        <p14:creationId xmlns:p14="http://schemas.microsoft.com/office/powerpoint/2010/main" val="72453309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users</a:t>
            </a:r>
            <a:endParaRPr lang="en-US" dirty="0"/>
          </a:p>
        </p:txBody>
      </p:sp>
      <p:pic>
        <p:nvPicPr>
          <p:cNvPr id="4" name="Content Placeholder 3" descr="nokia.jpg"/>
          <p:cNvPicPr>
            <a:picLocks noGrp="1" noChangeAspect="1"/>
          </p:cNvPicPr>
          <p:nvPr>
            <p:ph idx="1"/>
          </p:nvPr>
        </p:nvPicPr>
        <p:blipFill rotWithShape="1">
          <a:blip r:embed="rId2">
            <a:extLst>
              <a:ext uri="{28A0092B-C50C-407E-A947-70E740481C1C}">
                <a14:useLocalDpi xmlns:a14="http://schemas.microsoft.com/office/drawing/2010/main" val="0"/>
              </a:ext>
            </a:extLst>
          </a:blip>
          <a:srcRect l="-825" t="-862" r="-81" b="-734"/>
          <a:stretch/>
        </p:blipFill>
        <p:spPr>
          <a:xfrm>
            <a:off x="429419" y="1621185"/>
            <a:ext cx="9399756" cy="3024336"/>
          </a:xfrm>
        </p:spPr>
      </p:pic>
    </p:spTree>
    <p:extLst>
      <p:ext uri="{BB962C8B-B14F-4D97-AF65-F5344CB8AC3E}">
        <p14:creationId xmlns:p14="http://schemas.microsoft.com/office/powerpoint/2010/main" val="1969312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installers</a:t>
            </a:r>
            <a:endParaRPr lang="en-US" dirty="0"/>
          </a:p>
        </p:txBody>
      </p:sp>
      <p:pic>
        <p:nvPicPr>
          <p:cNvPr id="4" name="Content Placeholder 3" descr="Screen shot 2012-04-21 at 12.29.43.png"/>
          <p:cNvPicPr>
            <a:picLocks noGrp="1" noChangeAspect="1"/>
          </p:cNvPicPr>
          <p:nvPr>
            <p:ph idx="1"/>
          </p:nvPr>
        </p:nvPicPr>
        <p:blipFill>
          <a:blip r:embed="rId2">
            <a:extLst>
              <a:ext uri="{28A0092B-C50C-407E-A947-70E740481C1C}">
                <a14:useLocalDpi xmlns:a14="http://schemas.microsoft.com/office/drawing/2010/main" val="0"/>
              </a:ext>
            </a:extLst>
          </a:blip>
          <a:srcRect t="-54793" b="-54793"/>
          <a:stretch>
            <a:fillRect/>
          </a:stretch>
        </p:blipFill>
        <p:spPr>
          <a:xfrm>
            <a:off x="-2629" y="1333153"/>
            <a:ext cx="10078492" cy="5538488"/>
          </a:xfrm>
        </p:spPr>
      </p:pic>
    </p:spTree>
    <p:extLst>
      <p:ext uri="{BB962C8B-B14F-4D97-AF65-F5344CB8AC3E}">
        <p14:creationId xmlns:p14="http://schemas.microsoft.com/office/powerpoint/2010/main" val="21563612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a:t>
            </a:r>
            <a:endParaRPr lang="en-US" dirty="0"/>
          </a:p>
        </p:txBody>
      </p:sp>
      <p:sp>
        <p:nvSpPr>
          <p:cNvPr id="3" name="Content Placeholder 2"/>
          <p:cNvSpPr>
            <a:spLocks noGrp="1"/>
          </p:cNvSpPr>
          <p:nvPr>
            <p:ph idx="1"/>
          </p:nvPr>
        </p:nvSpPr>
        <p:spPr>
          <a:xfrm>
            <a:off x="357411" y="1405161"/>
            <a:ext cx="9433048" cy="4975225"/>
          </a:xfrm>
        </p:spPr>
        <p:txBody>
          <a:bodyPr/>
          <a:lstStyle/>
          <a:p>
            <a:pPr marL="0" indent="0">
              <a:lnSpc>
                <a:spcPct val="100000"/>
              </a:lnSpc>
              <a:spcAft>
                <a:spcPts val="0"/>
              </a:spcAft>
            </a:pPr>
            <a:r>
              <a:rPr lang="en-US" sz="2400" dirty="0">
                <a:solidFill>
                  <a:srgbClr val="CCFFCC"/>
                </a:solidFill>
                <a:latin typeface="Consolas"/>
                <a:cs typeface="Consolas"/>
              </a:rPr>
              <a:t>//When I wrote this</a:t>
            </a:r>
            <a:r>
              <a:rPr lang="en-US" sz="2400" dirty="0" smtClean="0">
                <a:solidFill>
                  <a:srgbClr val="CCFFCC"/>
                </a:solidFill>
                <a:latin typeface="Consolas"/>
                <a:cs typeface="Consolas"/>
              </a:rPr>
              <a:t>,</a:t>
            </a:r>
          </a:p>
          <a:p>
            <a:pPr marL="0" indent="0">
              <a:lnSpc>
                <a:spcPct val="100000"/>
              </a:lnSpc>
              <a:spcAft>
                <a:spcPts val="0"/>
              </a:spcAft>
            </a:pPr>
            <a:r>
              <a:rPr lang="en-US" sz="2400" dirty="0" smtClean="0">
                <a:solidFill>
                  <a:srgbClr val="CCFFCC"/>
                </a:solidFill>
                <a:latin typeface="Consolas"/>
                <a:cs typeface="Consolas"/>
              </a:rPr>
              <a:t>//only </a:t>
            </a:r>
            <a:r>
              <a:rPr lang="en-US" sz="2400" dirty="0">
                <a:solidFill>
                  <a:srgbClr val="CCFFCC"/>
                </a:solidFill>
                <a:latin typeface="Consolas"/>
                <a:cs typeface="Consolas"/>
              </a:rPr>
              <a:t>God and I understood </a:t>
            </a:r>
            <a:r>
              <a:rPr lang="en-US" sz="2400" dirty="0" smtClean="0">
                <a:solidFill>
                  <a:srgbClr val="CCFFCC"/>
                </a:solidFill>
                <a:latin typeface="Consolas"/>
                <a:cs typeface="Consolas"/>
              </a:rPr>
              <a:t>what I was doing</a:t>
            </a:r>
          </a:p>
          <a:p>
            <a:pPr marL="0" indent="0">
              <a:lnSpc>
                <a:spcPct val="100000"/>
              </a:lnSpc>
              <a:spcAft>
                <a:spcPts val="0"/>
              </a:spcAft>
            </a:pPr>
            <a:r>
              <a:rPr lang="en-US" sz="2400" dirty="0" smtClean="0">
                <a:solidFill>
                  <a:srgbClr val="CCFFCC"/>
                </a:solidFill>
                <a:latin typeface="Consolas"/>
                <a:cs typeface="Consolas"/>
              </a:rPr>
              <a:t>/</a:t>
            </a:r>
            <a:r>
              <a:rPr lang="en-US" sz="2400" dirty="0">
                <a:solidFill>
                  <a:srgbClr val="CCFFCC"/>
                </a:solidFill>
                <a:latin typeface="Consolas"/>
                <a:cs typeface="Consolas"/>
              </a:rPr>
              <a:t>/Now, God only knows</a:t>
            </a:r>
          </a:p>
        </p:txBody>
      </p:sp>
    </p:spTree>
    <p:extLst>
      <p:ext uri="{BB962C8B-B14F-4D97-AF65-F5344CB8AC3E}">
        <p14:creationId xmlns:p14="http://schemas.microsoft.com/office/powerpoint/2010/main" val="54329141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21" name="Rectangle 1"/>
          <p:cNvSpPr>
            <a:spLocks noGrp="1" noChangeArrowheads="1"/>
          </p:cNvSpPr>
          <p:nvPr>
            <p:ph type="ctrTitle"/>
          </p:nvPr>
        </p:nvSpPr>
        <p:spPr>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err="1" smtClean="0"/>
              <a:t>Ook</a:t>
            </a:r>
            <a:endParaRPr lang="en-US" dirty="0"/>
          </a:p>
        </p:txBody>
      </p:sp>
      <p:sp>
        <p:nvSpPr>
          <p:cNvPr id="5122" name="Rectangle 2"/>
          <p:cNvSpPr>
            <a:spLocks noGrp="1" noChangeArrowheads="1"/>
          </p:cNvSpPr>
          <p:nvPr>
            <p:ph type="subTitle" idx="1"/>
          </p:nvPr>
        </p:nvSpPr>
        <p:spPr>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designed for </a:t>
            </a:r>
            <a:r>
              <a:rPr lang="en-US" dirty="0" err="1"/>
              <a:t>orang-utans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smtClean="0"/>
              <a:t>What not?</a:t>
            </a:r>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code</a:t>
            </a:r>
            <a:endParaRPr lang="en-US" dirty="0"/>
          </a:p>
        </p:txBody>
      </p:sp>
      <p:sp>
        <p:nvSpPr>
          <p:cNvPr id="3" name="Content Placeholder 2"/>
          <p:cNvSpPr>
            <a:spLocks noGrp="1"/>
          </p:cNvSpPr>
          <p:nvPr>
            <p:ph idx="1"/>
          </p:nvPr>
        </p:nvSpPr>
        <p:spPr/>
        <p:txBody>
          <a:bodyPr/>
          <a:lstStyle/>
          <a:p>
            <a:pPr algn="ctr"/>
            <a:r>
              <a:rPr lang="en-US" dirty="0" smtClean="0">
                <a:hlinkClick r:id="rId2"/>
              </a:rPr>
              <a:t>Bad Code -- Bob Martin</a:t>
            </a:r>
            <a:endParaRPr lang="en-US" dirty="0"/>
          </a:p>
        </p:txBody>
      </p:sp>
    </p:spTree>
    <p:extLst>
      <p:ext uri="{BB962C8B-B14F-4D97-AF65-F5344CB8AC3E}">
        <p14:creationId xmlns:p14="http://schemas.microsoft.com/office/powerpoint/2010/main" val="139490263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defRPr/>
            </a:pPr>
            <a:r>
              <a:rPr lang="en-US" dirty="0" smtClean="0"/>
              <a:t>What goes wrong with software?</a:t>
            </a:r>
            <a:endParaRPr lang="en-US" dirty="0"/>
          </a:p>
        </p:txBody>
      </p:sp>
      <p:sp>
        <p:nvSpPr>
          <p:cNvPr id="3" name="Subtitle 2"/>
          <p:cNvSpPr>
            <a:spLocks noGrp="1"/>
          </p:cNvSpPr>
          <p:nvPr>
            <p:ph type="subTitle" idx="1"/>
          </p:nvPr>
        </p:nvSpPr>
        <p:spPr/>
        <p:txBody>
          <a:bodyPr/>
          <a:lstStyle/>
          <a:p>
            <a:pPr>
              <a:defRPr/>
            </a:pPr>
            <a:r>
              <a:rPr lang="en-US" dirty="0" smtClean="0"/>
              <a:t>Code ROTS</a:t>
            </a:r>
            <a:endParaRPr lang="en-US" dirty="0"/>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The first release</a:t>
            </a:r>
            <a:endParaRPr lang="en-US" dirty="0"/>
          </a:p>
        </p:txBody>
      </p:sp>
      <p:pic>
        <p:nvPicPr>
          <p:cNvPr id="20482" name="Picture 3" descr="clean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7050" y="1620838"/>
            <a:ext cx="6375400"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pPr>
              <a:defRPr/>
            </a:pPr>
            <a:r>
              <a:rPr lang="en-US" dirty="0" smtClean="0"/>
              <a:t>After 3 years of maintenance</a:t>
            </a:r>
            <a:endParaRPr lang="en-US" dirty="0"/>
          </a:p>
        </p:txBody>
      </p:sp>
      <p:pic>
        <p:nvPicPr>
          <p:cNvPr id="21506" name="Picture 2" descr="yellow_cabl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3813" y="1549400"/>
            <a:ext cx="73660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193"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solidFill>
                  <a:srgbClr val="FFFF00"/>
                </a:solidFill>
              </a:rPr>
              <a:t>Software</a:t>
            </a:r>
            <a:r>
              <a:rPr lang="en-US" sz="2800" dirty="0" smtClean="0"/>
              <a:t> today is very much like an </a:t>
            </a:r>
            <a:r>
              <a:rPr lang="en-US" sz="2800" dirty="0" smtClean="0">
                <a:solidFill>
                  <a:srgbClr val="FFFF00"/>
                </a:solidFill>
              </a:rPr>
              <a:t>Egyptian pyramid</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a:t>
            </a:r>
            <a:r>
              <a:rPr lang="en-US" sz="2800" dirty="0" smtClean="0">
                <a:solidFill>
                  <a:srgbClr val="FFFF00"/>
                </a:solidFill>
              </a:rPr>
              <a:t>piled</a:t>
            </a:r>
            <a:r>
              <a:rPr lang="en-US" sz="2800" dirty="0" smtClean="0"/>
              <a:t> on top of each other,</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41" name="Rectangle 1"/>
          <p:cNvSpPr>
            <a:spLocks noGrp="1" noChangeArrowheads="1"/>
          </p:cNvSpPr>
          <p:nvPr>
            <p:ph type="body"/>
          </p:nvPr>
        </p:nvSpPr>
        <p:spPr>
          <a:xfrm>
            <a:off x="457200" y="1871663"/>
            <a:ext cx="9063038" cy="205740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a:t>
            </a:r>
            <a:r>
              <a:rPr lang="en-US" sz="2800" smtClean="0">
                <a:solidFill>
                  <a:srgbClr val="FFFF00"/>
                </a:solidFill>
              </a:rPr>
              <a:t>no</a:t>
            </a:r>
            <a:r>
              <a:rPr lang="en-US" sz="2800" smtClean="0"/>
              <a:t> structural </a:t>
            </a:r>
            <a:r>
              <a:rPr lang="en-US" sz="2800" smtClean="0">
                <a:solidFill>
                  <a:srgbClr val="FFFF00"/>
                </a:solidFill>
              </a:rPr>
              <a:t>integrity</a:t>
            </a:r>
            <a:r>
              <a:rPr lang="en-US" sz="2800" smtClean="0"/>
              <a:t>,</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265" name="Rectangle 1"/>
          <p:cNvSpPr>
            <a:spLocks noGrp="1" noChangeArrowheads="1"/>
          </p:cNvSpPr>
          <p:nvPr>
            <p:ph type="body"/>
          </p:nvPr>
        </p:nvSpPr>
        <p:spPr>
          <a:xfrm>
            <a:off x="457200" y="1871663"/>
            <a:ext cx="9063038" cy="2152650"/>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a:t>
            </a:r>
            <a:r>
              <a:rPr lang="en-US" sz="2800" smtClean="0">
                <a:solidFill>
                  <a:srgbClr val="FFFF00"/>
                </a:solidFill>
              </a:rPr>
              <a:t>brute force</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289" name="Rectangle 1"/>
          <p:cNvSpPr>
            <a:spLocks noGrp="1" noChangeArrowheads="1"/>
          </p:cNvSpPr>
          <p:nvPr>
            <p:ph type="body"/>
          </p:nvPr>
        </p:nvSpPr>
        <p:spPr>
          <a:xfrm>
            <a:off x="457200" y="1871663"/>
            <a:ext cx="9063038" cy="2728912"/>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smtClean="0"/>
              <a:t>and thousands of </a:t>
            </a:r>
            <a:r>
              <a:rPr lang="en-US" sz="2800" smtClean="0">
                <a:solidFill>
                  <a:srgbClr val="FFFF00"/>
                </a:solidFill>
              </a:rPr>
              <a:t>slaves</a:t>
            </a:r>
          </a:p>
        </p:txBody>
      </p:sp>
    </p:spTree>
  </p:cSld>
  <p:clrMapOvr>
    <a:masterClrMapping/>
  </p:clrMapOvr>
  <p:transition xmlns:p14="http://schemas.microsoft.com/office/powerpoint/2010/main" spd="med" advTm="2000"/>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design principles</a:t>
            </a:r>
          </a:p>
        </p:txBody>
      </p:sp>
      <p:sp>
        <p:nvSpPr>
          <p:cNvPr id="6146"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A programming language should be writable and readable by </a:t>
            </a:r>
            <a:r>
              <a:rPr lang="en-US" dirty="0" err="1"/>
              <a:t>orang-utans</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To this end, the syntax should be simple, easy to remember, and not mention the word "monkey".</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Bananas are good.</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6"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313" name="Rectangle 1"/>
          <p:cNvSpPr>
            <a:spLocks noGrp="1" noChangeArrowheads="1"/>
          </p:cNvSpPr>
          <p:nvPr>
            <p:ph type="body"/>
          </p:nvPr>
        </p:nvSpPr>
        <p:spPr>
          <a:xfrm>
            <a:off x="457200" y="1871663"/>
            <a:ext cx="9063038" cy="3305175"/>
          </a:xfrm>
        </p:spPr>
        <p:txBody>
          <a:bodyPr tIns="28080" anchor="t"/>
          <a:lstStyle/>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Software today is very much like an Egyptian pyramid </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millions of bricks piled on top of each other,</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with no structural integrity,</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but just done by brute force</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and thousands of slaves</a:t>
            </a:r>
          </a:p>
          <a:p>
            <a:pPr algn="l" eaLnBrk="1">
              <a:spcAft>
                <a:spcPts val="1413"/>
              </a:spcAft>
              <a:buClrTx/>
              <a:buFontTx/>
              <a:buNone/>
              <a:tabLst>
                <a:tab pos="0" algn="l"/>
                <a:tab pos="112713" algn="l"/>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Lst>
              <a:defRPr/>
            </a:pPr>
            <a:r>
              <a:rPr lang="en-US" sz="2800" dirty="0" smtClean="0"/>
              <a:t>-- Alan Kay</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29419" y="901105"/>
            <a:ext cx="9053513" cy="5538787"/>
          </a:xfrm>
        </p:spPr>
        <p:txBody>
          <a:bodyPr/>
          <a:lstStyle/>
          <a:p>
            <a:pPr>
              <a:spcAft>
                <a:spcPts val="0"/>
              </a:spcAft>
            </a:pPr>
            <a:r>
              <a:rPr lang="en-US" sz="1800" dirty="0" smtClean="0">
                <a:latin typeface="Consolas"/>
                <a:cs typeface="Consolas"/>
              </a:rPr>
              <a:t>public string rom2num(string r)</a:t>
            </a:r>
          </a:p>
          <a:p>
            <a:pPr>
              <a:spcAft>
                <a:spcPts val="0"/>
              </a:spcAft>
            </a:pPr>
            <a:r>
              <a:rPr lang="en-US" sz="1800" dirty="0" smtClean="0">
                <a:latin typeface="Consolas"/>
                <a:cs typeface="Consolas"/>
              </a:rPr>
              <a:t>{</a:t>
            </a:r>
          </a:p>
          <a:p>
            <a:pPr>
              <a:spcAft>
                <a:spcPts val="0"/>
              </a:spcAft>
            </a:pPr>
            <a:r>
              <a:rPr lang="en-US" sz="1800" dirty="0" smtClean="0">
                <a:latin typeface="Consolas"/>
                <a:cs typeface="Consolas"/>
              </a:rPr>
              <a:t>    if (r == "I") return "1";</a:t>
            </a:r>
          </a:p>
          <a:p>
            <a:pPr>
              <a:spcAft>
                <a:spcPts val="0"/>
              </a:spcAft>
            </a:pPr>
            <a:r>
              <a:rPr lang="en-US" sz="1800" dirty="0" smtClean="0">
                <a:latin typeface="Consolas"/>
                <a:cs typeface="Consolas"/>
              </a:rPr>
              <a:t>    if (r == "II") return "2";</a:t>
            </a:r>
          </a:p>
          <a:p>
            <a:pPr>
              <a:spcAft>
                <a:spcPts val="0"/>
              </a:spcAft>
            </a:pPr>
            <a:r>
              <a:rPr lang="en-US" sz="1800" dirty="0" smtClean="0">
                <a:latin typeface="Consolas"/>
                <a:cs typeface="Consolas"/>
              </a:rPr>
              <a:t>    if (r == "III") return "3";</a:t>
            </a:r>
          </a:p>
          <a:p>
            <a:pPr>
              <a:spcAft>
                <a:spcPts val="0"/>
              </a:spcAft>
            </a:pPr>
            <a:r>
              <a:rPr lang="en-US" sz="1800" dirty="0" smtClean="0">
                <a:latin typeface="Consolas"/>
                <a:cs typeface="Consolas"/>
              </a:rPr>
              <a:t>    if (r == "IV") return "4";</a:t>
            </a:r>
          </a:p>
          <a:p>
            <a:pPr>
              <a:spcAft>
                <a:spcPts val="0"/>
              </a:spcAft>
            </a:pPr>
            <a:r>
              <a:rPr lang="en-US" sz="1800" dirty="0" smtClean="0">
                <a:latin typeface="Consolas"/>
                <a:cs typeface="Consolas"/>
              </a:rPr>
              <a:t>    if (r == "V") return "5";</a:t>
            </a:r>
          </a:p>
          <a:p>
            <a:pPr>
              <a:spcAft>
                <a:spcPts val="0"/>
              </a:spcAft>
            </a:pPr>
            <a:r>
              <a:rPr lang="en-US" sz="1800" dirty="0" smtClean="0">
                <a:latin typeface="Consolas"/>
                <a:cs typeface="Consolas"/>
              </a:rPr>
              <a:t>    if (r == "VI") return "6";</a:t>
            </a:r>
          </a:p>
          <a:p>
            <a:pPr>
              <a:spcAft>
                <a:spcPts val="0"/>
              </a:spcAft>
            </a:pPr>
            <a:r>
              <a:rPr lang="en-US" sz="1800" dirty="0" smtClean="0">
                <a:latin typeface="Consolas"/>
                <a:cs typeface="Consolas"/>
              </a:rPr>
              <a:t>    if (r == "VII") return "7";</a:t>
            </a:r>
          </a:p>
          <a:p>
            <a:pPr>
              <a:spcAft>
                <a:spcPts val="0"/>
              </a:spcAft>
            </a:pPr>
            <a:r>
              <a:rPr lang="en-US" sz="1800" dirty="0" smtClean="0">
                <a:latin typeface="Consolas"/>
                <a:cs typeface="Consolas"/>
              </a:rPr>
              <a:t>    if (r == "VIII") return "8";</a:t>
            </a:r>
          </a:p>
          <a:p>
            <a:pPr>
              <a:spcAft>
                <a:spcPts val="0"/>
              </a:spcAft>
            </a:pPr>
            <a:r>
              <a:rPr lang="en-US" sz="1800" dirty="0" smtClean="0">
                <a:latin typeface="Consolas"/>
                <a:cs typeface="Consolas"/>
              </a:rPr>
              <a:t>    if (r == "IX") return "9";</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 Snipped LOTS of "code" here</a:t>
            </a:r>
          </a:p>
          <a:p>
            <a:pPr>
              <a:spcAft>
                <a:spcPts val="0"/>
              </a:spcAft>
            </a:pPr>
            <a:r>
              <a:rPr lang="en-US" sz="1800" dirty="0" smtClean="0">
                <a:latin typeface="Consolas"/>
                <a:cs typeface="Consolas"/>
              </a:rPr>
              <a:t>    //</a:t>
            </a:r>
          </a:p>
          <a:p>
            <a:pPr>
              <a:spcAft>
                <a:spcPts val="0"/>
              </a:spcAft>
            </a:pPr>
            <a:r>
              <a:rPr lang="en-US" sz="1800" dirty="0" smtClean="0">
                <a:latin typeface="Consolas"/>
                <a:cs typeface="Consolas"/>
              </a:rPr>
              <a:t>    if (r == "MMVIII") return "2008";</a:t>
            </a:r>
          </a:p>
          <a:p>
            <a:pPr>
              <a:spcAft>
                <a:spcPts val="0"/>
              </a:spcAft>
            </a:pPr>
            <a:r>
              <a:rPr lang="en-US" sz="1800" dirty="0" smtClean="0">
                <a:latin typeface="Consolas"/>
                <a:cs typeface="Consolas"/>
              </a:rPr>
              <a:t>    if (r == "MMIX") return "2009";</a:t>
            </a:r>
          </a:p>
          <a:p>
            <a:pPr>
              <a:spcAft>
                <a:spcPts val="0"/>
              </a:spcAft>
            </a:pPr>
            <a:r>
              <a:rPr lang="en-US" sz="1800" dirty="0" smtClean="0">
                <a:latin typeface="Consolas"/>
                <a:cs typeface="Consolas"/>
              </a:rPr>
              <a:t>    if (r == "MMX") return "2010";</a:t>
            </a:r>
          </a:p>
          <a:p>
            <a:pPr>
              <a:spcAft>
                <a:spcPts val="0"/>
              </a:spcAft>
            </a:pPr>
            <a:r>
              <a:rPr lang="en-US" sz="1800" dirty="0" smtClean="0">
                <a:latin typeface="Consolas"/>
                <a:cs typeface="Consolas"/>
              </a:rPr>
              <a:t>    if (r == "MMXI") return "2011";</a:t>
            </a:r>
          </a:p>
          <a:p>
            <a:pPr>
              <a:spcAft>
                <a:spcPts val="0"/>
              </a:spcAft>
            </a:pPr>
            <a:r>
              <a:rPr lang="en-US" sz="1800" dirty="0" smtClean="0">
                <a:latin typeface="Consolas"/>
                <a:cs typeface="Consolas"/>
              </a:rPr>
              <a:t>    return "E";</a:t>
            </a:r>
          </a:p>
          <a:p>
            <a:pPr>
              <a:spcAft>
                <a:spcPts val="0"/>
              </a:spcAft>
            </a:pPr>
            <a:r>
              <a:rPr lang="en-US" sz="1800" dirty="0" smtClean="0">
                <a:latin typeface="Consolas"/>
                <a:cs typeface="Consolas"/>
              </a:rPr>
              <a:t>}</a:t>
            </a:r>
          </a:p>
        </p:txBody>
      </p:sp>
    </p:spTree>
    <p:extLst>
      <p:ext uri="{BB962C8B-B14F-4D97-AF65-F5344CB8AC3E}">
        <p14:creationId xmlns:p14="http://schemas.microsoft.com/office/powerpoint/2010/main" val="221257120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73435" y="1045121"/>
            <a:ext cx="9053513" cy="4975225"/>
          </a:xfrm>
        </p:spPr>
        <p:txBody>
          <a:bodyPr/>
          <a:lstStyle/>
          <a:p>
            <a:pPr>
              <a:spcAft>
                <a:spcPts val="0"/>
              </a:spcAft>
            </a:pPr>
            <a:r>
              <a:rPr lang="en-US" sz="1800" dirty="0">
                <a:latin typeface="Consolas"/>
                <a:cs typeface="Consolas"/>
              </a:rPr>
              <a:t>$times =  array(</a:t>
            </a:r>
          </a:p>
          <a:p>
            <a:pPr>
              <a:spcAft>
                <a:spcPts val="0"/>
              </a:spcAft>
            </a:pPr>
            <a:r>
              <a:rPr lang="en-US" sz="1800" dirty="0">
                <a:latin typeface="Consolas"/>
                <a:cs typeface="Consolas"/>
              </a:rPr>
              <a:t>        "" =&gt; "",</a:t>
            </a:r>
          </a:p>
          <a:p>
            <a:pPr>
              <a:spcAft>
                <a:spcPts val="0"/>
              </a:spcAft>
            </a:pPr>
            <a:r>
              <a:rPr lang="en-US" sz="1800" dirty="0">
                <a:latin typeface="Consolas"/>
                <a:cs typeface="Consolas"/>
              </a:rPr>
              <a:t>        "12:00:00" =&gt; "12:00 pm",</a:t>
            </a:r>
          </a:p>
          <a:p>
            <a:pPr>
              <a:spcAft>
                <a:spcPts val="0"/>
              </a:spcAft>
            </a:pPr>
            <a:r>
              <a:rPr lang="en-US" sz="1800" dirty="0">
                <a:latin typeface="Consolas"/>
                <a:cs typeface="Consolas"/>
              </a:rPr>
              <a:t>        "12:30:00" =&gt; "12:30 pm",</a:t>
            </a:r>
          </a:p>
          <a:p>
            <a:pPr>
              <a:spcAft>
                <a:spcPts val="0"/>
              </a:spcAft>
            </a:pPr>
            <a:r>
              <a:rPr lang="en-US" sz="1800" dirty="0">
                <a:latin typeface="Consolas"/>
                <a:cs typeface="Consolas"/>
              </a:rPr>
              <a:t>        "13:00:00" =&gt; "1:00 pm",</a:t>
            </a:r>
          </a:p>
          <a:p>
            <a:pPr>
              <a:spcAft>
                <a:spcPts val="0"/>
              </a:spcAft>
            </a:pPr>
            <a:r>
              <a:rPr lang="en-US" sz="1800" dirty="0">
                <a:latin typeface="Consolas"/>
                <a:cs typeface="Consolas"/>
              </a:rPr>
              <a:t>        "13:30:00" =&gt; "1:30 pm",</a:t>
            </a:r>
          </a:p>
          <a:p>
            <a:pPr>
              <a:spcAft>
                <a:spcPts val="0"/>
              </a:spcAft>
            </a:pPr>
            <a:r>
              <a:rPr lang="en-US" sz="1800" dirty="0">
                <a:latin typeface="Consolas"/>
                <a:cs typeface="Consolas"/>
              </a:rPr>
              <a:t>        "14:00:00" =&gt; "2:00 pm",</a:t>
            </a:r>
          </a:p>
          <a:p>
            <a:pPr>
              <a:spcAft>
                <a:spcPts val="0"/>
              </a:spcAft>
            </a:pPr>
            <a:r>
              <a:rPr lang="en-US" sz="1800" dirty="0">
                <a:latin typeface="Consolas"/>
                <a:cs typeface="Consolas"/>
              </a:rPr>
              <a:t>        "14:30:00" =&gt; "2:30 pm",</a:t>
            </a:r>
          </a:p>
          <a:p>
            <a:pPr>
              <a:spcAft>
                <a:spcPts val="0"/>
              </a:spcAft>
            </a:pPr>
            <a:r>
              <a:rPr lang="en-US" sz="1800" dirty="0">
                <a:latin typeface="Consolas"/>
                <a:cs typeface="Consolas"/>
              </a:rPr>
              <a:t>        "15:00:00" =&gt; "3:00 pm",</a:t>
            </a:r>
          </a:p>
          <a:p>
            <a:pPr>
              <a:spcAft>
                <a:spcPts val="0"/>
              </a:spcAft>
            </a:pPr>
            <a:r>
              <a:rPr lang="en-US" sz="1800" dirty="0">
                <a:latin typeface="Consolas"/>
                <a:cs typeface="Consolas"/>
              </a:rPr>
              <a:t>        "15:30:00" =&gt; "3:30 pm",</a:t>
            </a:r>
          </a:p>
          <a:p>
            <a:pPr>
              <a:spcAft>
                <a:spcPts val="0"/>
              </a:spcAft>
            </a:pPr>
            <a:r>
              <a:rPr lang="en-US" sz="1800" dirty="0">
                <a:latin typeface="Consolas"/>
                <a:cs typeface="Consolas"/>
              </a:rPr>
              <a:t>        "16:00:00" =&gt; "4:00 pm",</a:t>
            </a:r>
          </a:p>
          <a:p>
            <a:pPr>
              <a:spcAft>
                <a:spcPts val="0"/>
              </a:spcAft>
            </a:pPr>
            <a:r>
              <a:rPr lang="en-US" sz="1800" dirty="0">
                <a:latin typeface="Consolas"/>
                <a:cs typeface="Consolas"/>
              </a:rPr>
              <a:t>        "16:30:00" =&gt; "4:30 pm",</a:t>
            </a:r>
          </a:p>
          <a:p>
            <a:pPr>
              <a:spcAft>
                <a:spcPts val="0"/>
              </a:spcAft>
            </a:pPr>
            <a:r>
              <a:rPr lang="en-US" sz="1800" dirty="0">
                <a:latin typeface="Consolas"/>
                <a:cs typeface="Consolas"/>
              </a:rPr>
              <a:t>        "17:00:00" =&gt; "5:00 pm",</a:t>
            </a:r>
          </a:p>
          <a:p>
            <a:pPr>
              <a:spcAft>
                <a:spcPts val="0"/>
              </a:spcAft>
            </a:pPr>
            <a:r>
              <a:rPr lang="en-US" sz="1800" dirty="0">
                <a:latin typeface="Consolas"/>
                <a:cs typeface="Consolas"/>
              </a:rPr>
              <a:t>        "17:30:00" =&gt; "5:30 pm",</a:t>
            </a:r>
          </a:p>
          <a:p>
            <a:pPr>
              <a:spcAft>
                <a:spcPts val="0"/>
              </a:spcAft>
            </a:pPr>
            <a:r>
              <a:rPr lang="en-US" sz="1800" dirty="0">
                <a:latin typeface="Consolas"/>
                <a:cs typeface="Consolas"/>
              </a:rPr>
              <a:t>        "18:00:00" =&gt; "6:00 pm",</a:t>
            </a:r>
          </a:p>
          <a:p>
            <a:pPr>
              <a:spcAft>
                <a:spcPts val="0"/>
              </a:spcAft>
            </a:pPr>
            <a:r>
              <a:rPr lang="en-US" sz="1800" dirty="0">
                <a:latin typeface="Consolas"/>
                <a:cs typeface="Consolas"/>
              </a:rPr>
              <a:t>        "18:30:00" =&gt; "6:30 pm",</a:t>
            </a:r>
          </a:p>
          <a:p>
            <a:pPr>
              <a:spcAft>
                <a:spcPts val="0"/>
              </a:spcAft>
            </a:pPr>
            <a:r>
              <a:rPr lang="en-US" sz="1800" dirty="0">
                <a:latin typeface="Consolas"/>
                <a:cs typeface="Consolas"/>
              </a:rPr>
              <a:t>        "WY" =&gt; "Wyoming");</a:t>
            </a:r>
            <a:endParaRPr lang="en-US" sz="1800" dirty="0" smtClean="0">
              <a:latin typeface="Consolas"/>
              <a:cs typeface="Consolas"/>
            </a:endParaRPr>
          </a:p>
        </p:txBody>
      </p:sp>
    </p:spTree>
    <p:extLst>
      <p:ext uri="{BB962C8B-B14F-4D97-AF65-F5344CB8AC3E}">
        <p14:creationId xmlns:p14="http://schemas.microsoft.com/office/powerpoint/2010/main" val="394315380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01427" y="1333153"/>
            <a:ext cx="9053513" cy="4975225"/>
          </a:xfrm>
        </p:spPr>
        <p:txBody>
          <a:bodyPr/>
          <a:lstStyle/>
          <a:p>
            <a:pPr>
              <a:spcAft>
                <a:spcPts val="0"/>
              </a:spcAft>
            </a:pPr>
            <a:r>
              <a:rPr lang="en-US" sz="1800" dirty="0">
                <a:latin typeface="Consolas"/>
                <a:cs typeface="Consolas"/>
              </a:rPr>
              <a:t> function </a:t>
            </a:r>
            <a:r>
              <a:rPr lang="en-US" sz="1800" dirty="0" err="1">
                <a:latin typeface="Consolas"/>
                <a:cs typeface="Consolas"/>
              </a:rPr>
              <a:t>doseq</a:t>
            </a:r>
            <a:r>
              <a:rPr lang="en-US" sz="1800" dirty="0">
                <a:latin typeface="Consolas"/>
                <a:cs typeface="Consolas"/>
              </a:rPr>
              <a:t>()</a:t>
            </a:r>
          </a:p>
          <a:p>
            <a:pPr>
              <a:spcAft>
                <a:spcPts val="0"/>
              </a:spcAft>
            </a:pPr>
            <a:r>
              <a:rPr lang="en-US" sz="1800" dirty="0">
                <a:latin typeface="Consolas"/>
                <a:cs typeface="Consolas"/>
              </a:rPr>
              <a:t>        dim a, b, c, d</a:t>
            </a:r>
          </a:p>
          <a:p>
            <a:pPr>
              <a:spcAft>
                <a:spcPts val="0"/>
              </a:spcAft>
            </a:pPr>
            <a:r>
              <a:rPr lang="en-US" sz="1800" dirty="0">
                <a:latin typeface="Consolas"/>
                <a:cs typeface="Consolas"/>
              </a:rPr>
              <a:t>        b = #11/4/2007 7:04:21 PM#</a:t>
            </a:r>
          </a:p>
          <a:p>
            <a:pPr>
              <a:spcAft>
                <a:spcPts val="0"/>
              </a:spcAft>
            </a:pPr>
            <a:r>
              <a:rPr lang="en-US" sz="1800" dirty="0">
                <a:latin typeface="Consolas"/>
                <a:cs typeface="Consolas"/>
              </a:rPr>
              <a:t>        a = </a:t>
            </a:r>
            <a:r>
              <a:rPr lang="en-US" sz="1800" dirty="0" err="1">
                <a:latin typeface="Consolas"/>
                <a:cs typeface="Consolas"/>
              </a:rPr>
              <a:t>datediff</a:t>
            </a:r>
            <a:r>
              <a:rPr lang="en-US" sz="1800" dirty="0">
                <a:latin typeface="Consolas"/>
                <a:cs typeface="Consolas"/>
              </a:rPr>
              <a:t>("s", b, now)</a:t>
            </a:r>
          </a:p>
          <a:p>
            <a:pPr>
              <a:spcAft>
                <a:spcPts val="0"/>
              </a:spcAft>
            </a:pPr>
            <a:r>
              <a:rPr lang="en-US" sz="1800" dirty="0">
                <a:latin typeface="Consolas"/>
                <a:cs typeface="Consolas"/>
              </a:rPr>
              <a:t>        </a:t>
            </a:r>
          </a:p>
          <a:p>
            <a:pPr>
              <a:spcAft>
                <a:spcPts val="0"/>
              </a:spcAft>
            </a:pPr>
            <a:r>
              <a:rPr lang="en-US" sz="1800" dirty="0">
                <a:latin typeface="Consolas"/>
                <a:cs typeface="Consolas"/>
              </a:rPr>
              <a:t>        a = a + 1194231874</a:t>
            </a:r>
          </a:p>
          <a:p>
            <a:pPr>
              <a:spcAft>
                <a:spcPts val="0"/>
              </a:spcAft>
            </a:pPr>
            <a:r>
              <a:rPr lang="en-US" sz="1800" dirty="0">
                <a:latin typeface="Consolas"/>
                <a:cs typeface="Consolas"/>
              </a:rPr>
              <a:t>        </a:t>
            </a:r>
            <a:r>
              <a:rPr lang="en-US" sz="1800" dirty="0" err="1">
                <a:latin typeface="Consolas"/>
                <a:cs typeface="Consolas"/>
              </a:rPr>
              <a:t>doseq</a:t>
            </a:r>
            <a:r>
              <a:rPr lang="en-US" sz="1800" dirty="0">
                <a:latin typeface="Consolas"/>
                <a:cs typeface="Consolas"/>
              </a:rPr>
              <a:t> = a</a:t>
            </a:r>
          </a:p>
          <a:p>
            <a:pPr>
              <a:spcAft>
                <a:spcPts val="0"/>
              </a:spcAft>
            </a:pPr>
            <a:r>
              <a:rPr lang="en-US" sz="1800" dirty="0" smtClean="0">
                <a:latin typeface="Consolas"/>
                <a:cs typeface="Consolas"/>
              </a:rPr>
              <a:t> end </a:t>
            </a:r>
            <a:r>
              <a:rPr lang="en-US" sz="1800" dirty="0">
                <a:latin typeface="Consolas"/>
                <a:cs typeface="Consolas"/>
              </a:rPr>
              <a:t>function</a:t>
            </a:r>
          </a:p>
        </p:txBody>
      </p:sp>
    </p:spTree>
    <p:extLst>
      <p:ext uri="{BB962C8B-B14F-4D97-AF65-F5344CB8AC3E}">
        <p14:creationId xmlns:p14="http://schemas.microsoft.com/office/powerpoint/2010/main" val="21621103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meets_criteria.png"/>
          <p:cNvPicPr>
            <a:picLocks noGrp="1" noChangeAspect="1"/>
          </p:cNvPicPr>
          <p:nvPr>
            <p:ph idx="4294967295"/>
          </p:nvPr>
        </p:nvPicPr>
        <p:blipFill>
          <a:blip r:embed="rId2">
            <a:extLst>
              <a:ext uri="{28A0092B-C50C-407E-A947-70E740481C1C}">
                <a14:useLocalDpi xmlns:a14="http://schemas.microsoft.com/office/drawing/2010/main" val="0"/>
              </a:ext>
            </a:extLst>
          </a:blip>
          <a:srcRect l="-12286" r="-12286"/>
          <a:stretch>
            <a:fillRect/>
          </a:stretch>
        </p:blipFill>
        <p:spPr>
          <a:xfrm>
            <a:off x="501650" y="1333500"/>
            <a:ext cx="9053513" cy="4975225"/>
          </a:xfrm>
        </p:spPr>
      </p:pic>
    </p:spTree>
    <p:extLst>
      <p:ext uri="{BB962C8B-B14F-4D97-AF65-F5344CB8AC3E}">
        <p14:creationId xmlns:p14="http://schemas.microsoft.com/office/powerpoint/2010/main" val="21908014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357411" y="3133353"/>
            <a:ext cx="9197529" cy="3817020"/>
          </a:xfrm>
        </p:spPr>
        <p:txBody>
          <a:bodyPr/>
          <a:lstStyle/>
          <a:p>
            <a:pPr>
              <a:spcAft>
                <a:spcPts val="0"/>
              </a:spcAft>
            </a:pPr>
            <a:r>
              <a:rPr lang="en-US" sz="1800" dirty="0" err="1">
                <a:latin typeface="Consolas"/>
                <a:cs typeface="Consolas"/>
              </a:rPr>
              <a:t>resources.reverse.drop</a:t>
            </a:r>
            <a:r>
              <a:rPr lang="en-US" sz="1800" dirty="0">
                <a:latin typeface="Consolas"/>
                <a:cs typeface="Consolas"/>
              </a:rPr>
              <a:t>(1).</a:t>
            </a:r>
            <a:r>
              <a:rPr lang="en-US" sz="1800" dirty="0" err="1" smtClean="0">
                <a:latin typeface="Consolas"/>
                <a:cs typeface="Consolas"/>
              </a:rPr>
              <a:t>reverse.each</a:t>
            </a:r>
            <a:r>
              <a:rPr lang="en-US" sz="1800" dirty="0" smtClean="0">
                <a:latin typeface="Consolas"/>
                <a:cs typeface="Consolas"/>
              </a:rPr>
              <a:t> { </a:t>
            </a:r>
            <a:r>
              <a:rPr lang="en-US" sz="1800" dirty="0">
                <a:latin typeface="Consolas"/>
                <a:cs typeface="Consolas"/>
              </a:rPr>
              <a:t>|resource| </a:t>
            </a:r>
            <a:r>
              <a:rPr lang="en-US" sz="1800" dirty="0" err="1">
                <a:latin typeface="Consolas"/>
                <a:cs typeface="Consolas"/>
              </a:rPr>
              <a:t>args</a:t>
            </a:r>
            <a:r>
              <a:rPr lang="en-US" sz="1800" dirty="0">
                <a:latin typeface="Consolas"/>
                <a:cs typeface="Consolas"/>
              </a:rPr>
              <a:t>[1] &lt;&lt; resource }</a:t>
            </a:r>
            <a:endParaRPr lang="en-US" sz="1800" dirty="0" smtClean="0">
              <a:latin typeface="Consolas"/>
              <a:cs typeface="Consolas"/>
            </a:endParaRPr>
          </a:p>
        </p:txBody>
      </p:sp>
    </p:spTree>
    <p:extLst>
      <p:ext uri="{BB962C8B-B14F-4D97-AF65-F5344CB8AC3E}">
        <p14:creationId xmlns:p14="http://schemas.microsoft.com/office/powerpoint/2010/main" val="4269788340"/>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What?</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Legibility</a:t>
            </a:r>
            <a:endParaRPr lang="en-US" dirty="0"/>
          </a:p>
        </p:txBody>
      </p:sp>
      <p:pic>
        <p:nvPicPr>
          <p:cNvPr id="4" name="Content Placeholder 3" descr="illegible.gif"/>
          <p:cNvPicPr>
            <a:picLocks noGrp="1" noChangeAspect="1"/>
          </p:cNvPicPr>
          <p:nvPr>
            <p:ph idx="1"/>
          </p:nvPr>
        </p:nvPicPr>
        <p:blipFill>
          <a:blip r:embed="rId2">
            <a:extLst>
              <a:ext uri="{28A0092B-C50C-407E-A947-70E740481C1C}">
                <a14:useLocalDpi xmlns:a14="http://schemas.microsoft.com/office/drawing/2010/main" val="0"/>
              </a:ext>
            </a:extLst>
          </a:blip>
          <a:srcRect l="7815" r="7815"/>
          <a:stretch>
            <a:fillRect/>
          </a:stretch>
        </p:blipFill>
        <p:spPr/>
      </p:pic>
    </p:spTree>
    <p:extLst>
      <p:ext uri="{BB962C8B-B14F-4D97-AF65-F5344CB8AC3E}">
        <p14:creationId xmlns:p14="http://schemas.microsoft.com/office/powerpoint/2010/main" val="115055848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Understandability</a:t>
            </a:r>
            <a:endParaRPr lang="en-US" dirty="0"/>
          </a:p>
        </p:txBody>
      </p:sp>
      <p:sp>
        <p:nvSpPr>
          <p:cNvPr id="3" name="Content Placeholder 2"/>
          <p:cNvSpPr>
            <a:spLocks noGrp="1"/>
          </p:cNvSpPr>
          <p:nvPr>
            <p:ph idx="1"/>
          </p:nvPr>
        </p:nvSpPr>
        <p:spPr/>
        <p:txBody>
          <a:bodyPr/>
          <a:lstStyle/>
          <a:p>
            <a:r>
              <a:rPr lang="en-US" dirty="0" smtClean="0"/>
              <a:t>You</a:t>
            </a:r>
            <a:r>
              <a:rPr lang="en-US" baseline="0" dirty="0" smtClean="0"/>
              <a:t> need to know the technology</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479" b="27721"/>
          <a:stretch/>
        </p:blipFill>
        <p:spPr bwMode="auto">
          <a:xfrm>
            <a:off x="2286000" y="2473049"/>
            <a:ext cx="5411788" cy="32350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23413018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sp>
        <p:nvSpPr>
          <p:cNvPr id="3" name="Text Placeholder 2"/>
          <p:cNvSpPr>
            <a:spLocks noGrp="1"/>
          </p:cNvSpPr>
          <p:nvPr>
            <p:ph type="body" idx="4294967295"/>
          </p:nvPr>
        </p:nvSpPr>
        <p:spPr/>
        <p:txBody>
          <a:bodyPr/>
          <a:lstStyle/>
          <a:p>
            <a:endParaRPr lang="en-US" dirty="0" smtClean="0"/>
          </a:p>
        </p:txBody>
      </p:sp>
      <p:sp>
        <p:nvSpPr>
          <p:cNvPr id="4" name="Content Placeholder 3"/>
          <p:cNvSpPr>
            <a:spLocks noGrp="1"/>
          </p:cNvSpPr>
          <p:nvPr>
            <p:ph idx="1"/>
          </p:nvPr>
        </p:nvSpPr>
        <p:spPr/>
        <p:txBody>
          <a:bodyPr/>
          <a:lstStyle/>
          <a:p>
            <a:pPr lvl="0"/>
            <a:r>
              <a:rPr lang="en-US" dirty="0" smtClean="0"/>
              <a:t>You need to know the language</a:t>
            </a:r>
          </a:p>
          <a:p>
            <a:pPr lvl="1"/>
            <a:r>
              <a:rPr lang="en-US" dirty="0" smtClean="0"/>
              <a:t>Synchronized interactive conglomeration</a:t>
            </a:r>
          </a:p>
          <a:p>
            <a:pPr lvl="1"/>
            <a:r>
              <a:rPr lang="en-US" dirty="0" smtClean="0"/>
              <a:t>Right-sized static pricing structure</a:t>
            </a:r>
          </a:p>
          <a:p>
            <a:pPr lvl="1"/>
            <a:r>
              <a:rPr lang="en-US" dirty="0" smtClean="0"/>
              <a:t>Cross-group intangible</a:t>
            </a:r>
            <a:r>
              <a:rPr lang="en-US" baseline="0" dirty="0" smtClean="0"/>
              <a:t> process improvement</a:t>
            </a:r>
          </a:p>
          <a:p>
            <a:pPr lvl="1"/>
            <a:r>
              <a:rPr lang="en-US" dirty="0" smtClean="0"/>
              <a:t>Synergized flow catchments</a:t>
            </a:r>
            <a:endParaRPr lang="en-US" dirty="0"/>
          </a:p>
        </p:txBody>
      </p:sp>
    </p:spTree>
    <p:extLst>
      <p:ext uri="{BB962C8B-B14F-4D97-AF65-F5344CB8AC3E}">
        <p14:creationId xmlns:p14="http://schemas.microsoft.com/office/powerpoint/2010/main" val="627514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Syntax elements</a:t>
            </a:r>
          </a:p>
        </p:txBody>
      </p:sp>
      <p:sp>
        <p:nvSpPr>
          <p:cNvPr id="7170"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err="1"/>
              <a:t>Ook</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17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Understandability</a:t>
            </a:r>
            <a:endParaRPr lang="en-US" dirty="0"/>
          </a:p>
        </p:txBody>
      </p:sp>
      <p:pic>
        <p:nvPicPr>
          <p:cNvPr id="5" name="Content Placeholder 4" descr="dilbert.gif"/>
          <p:cNvPicPr>
            <a:picLocks noGrp="1" noChangeAspect="1"/>
          </p:cNvPicPr>
          <p:nvPr>
            <p:ph idx="1"/>
          </p:nvPr>
        </p:nvPicPr>
        <p:blipFill rotWithShape="1">
          <a:blip r:embed="rId3">
            <a:extLst>
              <a:ext uri="{28A0092B-C50C-407E-A947-70E740481C1C}">
                <a14:useLocalDpi xmlns:a14="http://schemas.microsoft.com/office/drawing/2010/main" val="0"/>
              </a:ext>
            </a:extLst>
          </a:blip>
          <a:srcRect l="294" t="51723" r="50580" b="766"/>
          <a:stretch/>
        </p:blipFill>
        <p:spPr>
          <a:xfrm>
            <a:off x="1077491" y="2557289"/>
            <a:ext cx="7807473" cy="3384376"/>
          </a:xfrm>
        </p:spPr>
      </p:pic>
      <p:sp>
        <p:nvSpPr>
          <p:cNvPr id="3" name="Text Placeholder 2"/>
          <p:cNvSpPr>
            <a:spLocks noGrp="1"/>
          </p:cNvSpPr>
          <p:nvPr>
            <p:ph type="body" idx="4294967295"/>
          </p:nvPr>
        </p:nvSpPr>
        <p:spPr/>
        <p:txBody>
          <a:bodyPr/>
          <a:lstStyle/>
          <a:p>
            <a:r>
              <a:rPr lang="en-US" dirty="0" smtClean="0"/>
              <a:t>The words need to make sense</a:t>
            </a:r>
          </a:p>
        </p:txBody>
      </p:sp>
    </p:spTree>
    <p:extLst>
      <p:ext uri="{BB962C8B-B14F-4D97-AF65-F5344CB8AC3E}">
        <p14:creationId xmlns:p14="http://schemas.microsoft.com/office/powerpoint/2010/main" val="325806808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Clean</a:t>
            </a:r>
            <a:endParaRPr lang="en-US" dirty="0"/>
          </a:p>
        </p:txBody>
      </p:sp>
      <p:pic>
        <p:nvPicPr>
          <p:cNvPr id="4" name="Content Placeholder 3" descr="bakery_machine.jpg"/>
          <p:cNvPicPr>
            <a:picLocks noGrp="1" noChangeAspect="1"/>
          </p:cNvPicPr>
          <p:nvPr>
            <p:ph idx="1"/>
          </p:nvPr>
        </p:nvPicPr>
        <p:blipFill>
          <a:blip r:embed="rId3">
            <a:extLst>
              <a:ext uri="{28A0092B-C50C-407E-A947-70E740481C1C}">
                <a14:useLocalDpi xmlns:a14="http://schemas.microsoft.com/office/drawing/2010/main" val="0"/>
              </a:ext>
            </a:extLst>
          </a:blip>
          <a:srcRect t="11533" b="11533"/>
          <a:stretch>
            <a:fillRect/>
          </a:stretch>
        </p:blipFill>
        <p:spPr/>
      </p:pic>
    </p:spTree>
    <p:extLst>
      <p:ext uri="{BB962C8B-B14F-4D97-AF65-F5344CB8AC3E}">
        <p14:creationId xmlns:p14="http://schemas.microsoft.com/office/powerpoint/2010/main" val="241237189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have to learn what </a:t>
            </a:r>
            <a:r>
              <a:rPr lang="en-US" smtClean="0"/>
              <a:t>clean means</a:t>
            </a:r>
            <a:endParaRPr lang="en-US" dirty="0"/>
          </a:p>
        </p:txBody>
      </p:sp>
      <p:pic>
        <p:nvPicPr>
          <p:cNvPr id="4" name="Content Placeholder 3" descr="taystee10.jpg"/>
          <p:cNvPicPr>
            <a:picLocks noGrp="1" noChangeAspect="1"/>
          </p:cNvPicPr>
          <p:nvPr>
            <p:ph idx="1"/>
          </p:nvPr>
        </p:nvPicPr>
        <p:blipFill>
          <a:blip r:embed="rId3">
            <a:extLst>
              <a:ext uri="{28A0092B-C50C-407E-A947-70E740481C1C}">
                <a14:useLocalDpi xmlns:a14="http://schemas.microsoft.com/office/drawing/2010/main" val="0"/>
              </a:ext>
            </a:extLst>
          </a:blip>
          <a:srcRect t="15240" b="15240"/>
          <a:stretch>
            <a:fillRect/>
          </a:stretch>
        </p:blipFill>
        <p:spPr/>
      </p:pic>
      <p:sp>
        <p:nvSpPr>
          <p:cNvPr id="5" name="Text Placeholder 4"/>
          <p:cNvSpPr>
            <a:spLocks noGrp="1"/>
          </p:cNvSpPr>
          <p:nvPr>
            <p:ph type="body" idx="4294967295"/>
          </p:nvPr>
        </p:nvSpPr>
        <p:spPr/>
        <p:txBody>
          <a:bodyPr/>
          <a:lstStyle/>
          <a:p>
            <a:endParaRPr lang="en-US" smtClean="0"/>
          </a:p>
        </p:txBody>
      </p:sp>
    </p:spTree>
    <p:extLst>
      <p:ext uri="{BB962C8B-B14F-4D97-AF65-F5344CB8AC3E}">
        <p14:creationId xmlns:p14="http://schemas.microsoft.com/office/powerpoint/2010/main" val="607114316"/>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How?</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Subtitle 2"/>
          <p:cNvSpPr>
            <a:spLocks noGrp="1"/>
          </p:cNvSpPr>
          <p:nvPr>
            <p:ph idx="1"/>
          </p:nvPr>
        </p:nvSpPr>
        <p:spPr/>
        <p:txBody>
          <a:bodyPr/>
          <a:lstStyle/>
          <a:p>
            <a:pPr lvl="0"/>
            <a:r>
              <a:rPr lang="en-US" dirty="0" smtClean="0"/>
              <a:t>The palest ink is better than the best memory</a:t>
            </a:r>
          </a:p>
          <a:p>
            <a:pPr lvl="0"/>
            <a:r>
              <a:rPr lang="en-US" dirty="0" smtClean="0"/>
              <a:t>-- </a:t>
            </a:r>
            <a:r>
              <a:rPr lang="en-US" smtClean="0"/>
              <a:t>Chinese</a:t>
            </a:r>
            <a:r>
              <a:rPr lang="en-US" baseline="0" smtClean="0"/>
              <a:t> proverb</a:t>
            </a:r>
            <a:endParaRPr lang="en-US" dirty="0" smtClean="0"/>
          </a:p>
        </p:txBody>
      </p:sp>
    </p:spTree>
    <p:extLst>
      <p:ext uri="{BB962C8B-B14F-4D97-AF65-F5344CB8AC3E}">
        <p14:creationId xmlns:p14="http://schemas.microsoft.com/office/powerpoint/2010/main" val="307146580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If-you-want-them-to-rtfm[3].jpg"/>
          <p:cNvPicPr>
            <a:picLocks noGrp="1" noChangeAspect="1"/>
          </p:cNvPicPr>
          <p:nvPr>
            <p:ph idx="1"/>
          </p:nvPr>
        </p:nvPicPr>
        <p:blipFill rotWithShape="1">
          <a:blip r:embed="rId2">
            <a:extLst>
              <a:ext uri="{28A0092B-C50C-407E-A947-70E740481C1C}">
                <a14:useLocalDpi xmlns:a14="http://schemas.microsoft.com/office/drawing/2010/main" val="0"/>
              </a:ext>
            </a:extLst>
          </a:blip>
          <a:srcRect l="1" t="1115" r="536" b="936"/>
          <a:stretch/>
        </p:blipFill>
        <p:spPr>
          <a:xfrm>
            <a:off x="501427" y="510165"/>
            <a:ext cx="9005015" cy="6668446"/>
          </a:xfrm>
        </p:spPr>
      </p:pic>
    </p:spTree>
    <p:extLst>
      <p:ext uri="{BB962C8B-B14F-4D97-AF65-F5344CB8AC3E}">
        <p14:creationId xmlns:p14="http://schemas.microsoft.com/office/powerpoint/2010/main" val="303945463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environment</a:t>
            </a:r>
            <a:endParaRPr lang="en-US" dirty="0"/>
          </a:p>
        </p:txBody>
      </p:sp>
      <p:pic>
        <p:nvPicPr>
          <p:cNvPr id="4" name="Picture 3" descr="architecture.jpg"/>
          <p:cNvPicPr>
            <a:picLocks noChangeAspect="1"/>
          </p:cNvPicPr>
          <p:nvPr/>
        </p:nvPicPr>
        <p:blipFill rotWithShape="1">
          <a:blip r:embed="rId2">
            <a:extLst>
              <a:ext uri="{28A0092B-C50C-407E-A947-70E740481C1C}">
                <a14:useLocalDpi xmlns:a14="http://schemas.microsoft.com/office/drawing/2010/main" val="0"/>
              </a:ext>
            </a:extLst>
          </a:blip>
          <a:srcRect t="10906" b="47037"/>
          <a:stretch/>
        </p:blipFill>
        <p:spPr>
          <a:xfrm>
            <a:off x="141387" y="3221171"/>
            <a:ext cx="5184576" cy="3115293"/>
          </a:xfrm>
          <a:prstGeom prst="rect">
            <a:avLst/>
          </a:prstGeom>
        </p:spPr>
      </p:pic>
      <p:pic>
        <p:nvPicPr>
          <p:cNvPr id="5" name="Picture 4" descr="architecture.jpg"/>
          <p:cNvPicPr>
            <a:picLocks noChangeAspect="1"/>
          </p:cNvPicPr>
          <p:nvPr/>
        </p:nvPicPr>
        <p:blipFill rotWithShape="1">
          <a:blip r:embed="rId2">
            <a:extLst>
              <a:ext uri="{28A0092B-C50C-407E-A947-70E740481C1C}">
                <a14:useLocalDpi xmlns:a14="http://schemas.microsoft.com/office/drawing/2010/main" val="0"/>
              </a:ext>
            </a:extLst>
          </a:blip>
          <a:srcRect t="53686" b="4215"/>
          <a:stretch/>
        </p:blipFill>
        <p:spPr>
          <a:xfrm>
            <a:off x="4893915" y="3221171"/>
            <a:ext cx="5171830" cy="3110731"/>
          </a:xfrm>
          <a:prstGeom prst="rect">
            <a:avLst/>
          </a:prstGeom>
        </p:spPr>
      </p:pic>
    </p:spTree>
    <p:extLst>
      <p:ext uri="{BB962C8B-B14F-4D97-AF65-F5344CB8AC3E}">
        <p14:creationId xmlns:p14="http://schemas.microsoft.com/office/powerpoint/2010/main" val="344672164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design</a:t>
            </a:r>
          </a:p>
        </p:txBody>
      </p:sp>
      <p:pic>
        <p:nvPicPr>
          <p:cNvPr id="6" name="Picture 5" descr="sequence_diagr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491" y="2557289"/>
            <a:ext cx="8010293" cy="6007720"/>
          </a:xfrm>
          <a:prstGeom prst="rect">
            <a:avLst/>
          </a:prstGeom>
        </p:spPr>
      </p:pic>
    </p:spTree>
    <p:extLst>
      <p:ext uri="{BB962C8B-B14F-4D97-AF65-F5344CB8AC3E}">
        <p14:creationId xmlns:p14="http://schemas.microsoft.com/office/powerpoint/2010/main" val="399273657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Describe the steps needed to install</a:t>
            </a:r>
            <a:endParaRPr lang="en-US" dirty="0"/>
          </a:p>
        </p:txBody>
      </p:sp>
      <p:pic>
        <p:nvPicPr>
          <p:cNvPr id="4" name="Picture 3"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b="49479"/>
          <a:stretch/>
        </p:blipFill>
        <p:spPr>
          <a:xfrm>
            <a:off x="357411" y="2989337"/>
            <a:ext cx="4063621" cy="3820812"/>
          </a:xfrm>
          <a:prstGeom prst="rect">
            <a:avLst/>
          </a:prstGeom>
        </p:spPr>
      </p:pic>
      <p:pic>
        <p:nvPicPr>
          <p:cNvPr id="5" name="Picture 4" descr="ikea-funny-instruction-manual.jpg"/>
          <p:cNvPicPr>
            <a:picLocks noChangeAspect="1"/>
          </p:cNvPicPr>
          <p:nvPr/>
        </p:nvPicPr>
        <p:blipFill rotWithShape="1">
          <a:blip r:embed="rId2">
            <a:extLst>
              <a:ext uri="{28A0092B-C50C-407E-A947-70E740481C1C}">
                <a14:useLocalDpi xmlns:a14="http://schemas.microsoft.com/office/drawing/2010/main" val="0"/>
              </a:ext>
            </a:extLst>
          </a:blip>
          <a:srcRect t="50062"/>
          <a:stretch/>
        </p:blipFill>
        <p:spPr>
          <a:xfrm>
            <a:off x="5006758" y="3029038"/>
            <a:ext cx="4063621" cy="3776723"/>
          </a:xfrm>
          <a:prstGeom prst="rect">
            <a:avLst/>
          </a:prstGeom>
        </p:spPr>
      </p:pic>
    </p:spTree>
    <p:extLst>
      <p:ext uri="{BB962C8B-B14F-4D97-AF65-F5344CB8AC3E}">
        <p14:creationId xmlns:p14="http://schemas.microsoft.com/office/powerpoint/2010/main" val="222317906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Comments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Commands</a:t>
            </a:r>
          </a:p>
        </p:txBody>
      </p:sp>
      <p:graphicFrame>
        <p:nvGraphicFramePr>
          <p:cNvPr id="8194" name="Group 2"/>
          <p:cNvGraphicFramePr>
            <a:graphicFrameLocks noGrp="1"/>
          </p:cNvGraphicFramePr>
          <p:nvPr>
            <p:extLst>
              <p:ext uri="{D42A27DB-BD31-4B8C-83A1-F6EECF244321}">
                <p14:modId xmlns:p14="http://schemas.microsoft.com/office/powerpoint/2010/main" val="4044121620"/>
              </p:ext>
            </p:extLst>
          </p:nvPr>
        </p:nvGraphicFramePr>
        <p:xfrm>
          <a:off x="503238" y="1770063"/>
          <a:ext cx="9210675" cy="3806413"/>
        </p:xfrm>
        <a:graphic>
          <a:graphicData uri="http://schemas.openxmlformats.org/drawingml/2006/table">
            <a:tbl>
              <a:tblPr/>
              <a:tblGrid>
                <a:gridCol w="1590675"/>
                <a:gridCol w="987425"/>
                <a:gridCol w="6632575"/>
              </a:tblGrid>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Command</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FFFFFF"/>
                          </a:solidFill>
                          <a:effectLst/>
                          <a:latin typeface="Arial" charset="0"/>
                          <a:ea typeface="ＭＳ Ｐゴシック" charset="0"/>
                          <a:cs typeface="Arial Unicode MS" charset="0"/>
                        </a:rPr>
                        <a:t>Symbol</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FFFFFF"/>
                          </a:solidFill>
                          <a:effectLst/>
                          <a:latin typeface="Arial" charset="0"/>
                          <a:ea typeface="ＭＳ Ｐゴシック" charset="0"/>
                          <a:cs typeface="Arial Unicode MS" charset="0"/>
                        </a:rPr>
                        <a:t>Meaning</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0000"/>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&gt;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&lt;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decrement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output the ASCII character from the integer at the pointer</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input to the integer at the pointer (ASCII).</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jump forward to the statement after the corresponding Ook? Ook! if the byte at the pointer is 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E6E6E6"/>
                    </a:solidFill>
                  </a:tcPr>
                </a:tc>
              </a:tr>
              <a:tr h="366713">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a:ln>
                            <a:noFill/>
                          </a:ln>
                          <a:solidFill>
                            <a:srgbClr val="000000"/>
                          </a:solidFill>
                          <a:effectLst/>
                          <a:latin typeface="Arial" charset="0"/>
                          <a:ea typeface="ＭＳ Ｐゴシック" charset="0"/>
                          <a:cs typeface="Arial Unicode MS" charset="0"/>
                        </a:rPr>
                        <a:t>Ook? Ook!</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jump back to the statement after the corresponding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a:t>
                      </a:r>
                      <a:r>
                        <a:rPr kumimoji="0" lang="en-US" sz="1800" b="0" i="0" u="none" strike="noStrike" cap="none" normalizeH="0" baseline="0" dirty="0" err="1">
                          <a:ln>
                            <a:noFill/>
                          </a:ln>
                          <a:solidFill>
                            <a:srgbClr val="000000"/>
                          </a:solidFill>
                          <a:effectLst/>
                          <a:latin typeface="Arial" charset="0"/>
                          <a:ea typeface="ＭＳ Ｐゴシック" charset="0"/>
                          <a:cs typeface="Arial Unicode MS" charset="0"/>
                        </a:rPr>
                        <a:t>Ook</a:t>
                      </a:r>
                      <a:r>
                        <a:rPr kumimoji="0" lang="en-US" sz="1800" b="0" i="0" u="none" strike="noStrike" cap="none" normalizeH="0" baseline="0" dirty="0">
                          <a:ln>
                            <a:noFill/>
                          </a:ln>
                          <a:solidFill>
                            <a:srgbClr val="000000"/>
                          </a:solidFill>
                          <a:effectLst/>
                          <a:latin typeface="Arial" charset="0"/>
                          <a:ea typeface="ＭＳ Ｐゴシック" charset="0"/>
                          <a:cs typeface="Arial Unicode MS" charset="0"/>
                        </a:rPr>
                        <a:t>? if the byte at the pointer is nonzero</a:t>
                      </a:r>
                    </a:p>
                  </a:txBody>
                  <a:tcPr marL="90000" marR="90000" marT="62676" marB="46800"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FFFFFF"/>
                    </a:solidFill>
                  </a:tcPr>
                </a:tc>
              </a:tr>
            </a:tbl>
          </a:graphicData>
        </a:graphic>
      </p:graphicFrame>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Commenting the obvious</a:t>
            </a:r>
          </a:p>
        </p:txBody>
      </p:sp>
      <p:pic>
        <p:nvPicPr>
          <p:cNvPr id="7" name="Picture 6" descr="Screen shot 2012-04-08 at 14.23.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3635" y="2845321"/>
            <a:ext cx="5283200" cy="660400"/>
          </a:xfrm>
          <a:prstGeom prst="rect">
            <a:avLst/>
          </a:prstGeom>
        </p:spPr>
      </p:pic>
      <p:pic>
        <p:nvPicPr>
          <p:cNvPr id="9" name="Picture 8" descr="orange_cab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315" y="2341265"/>
            <a:ext cx="6858000" cy="5143500"/>
          </a:xfrm>
          <a:prstGeom prst="rect">
            <a:avLst/>
          </a:prstGeom>
        </p:spPr>
      </p:pic>
    </p:spTree>
    <p:extLst>
      <p:ext uri="{BB962C8B-B14F-4D97-AF65-F5344CB8AC3E}">
        <p14:creationId xmlns:p14="http://schemas.microsoft.com/office/powerpoint/2010/main" val="36278540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Comment the wrong thing</a:t>
            </a:r>
            <a:endParaRPr lang="en-US" baseline="0" dirty="0" smtClean="0"/>
          </a:p>
        </p:txBody>
      </p:sp>
      <p:sp>
        <p:nvSpPr>
          <p:cNvPr id="4" name="TextBox 3"/>
          <p:cNvSpPr txBox="1"/>
          <p:nvPr/>
        </p:nvSpPr>
        <p:spPr>
          <a:xfrm>
            <a:off x="717451" y="2269257"/>
            <a:ext cx="8928992" cy="5246666"/>
          </a:xfrm>
          <a:prstGeom prst="rect">
            <a:avLst/>
          </a:prstGeom>
          <a:noFill/>
        </p:spPr>
        <p:txBody>
          <a:bodyPr wrap="square" rtlCol="0">
            <a:spAutoFit/>
          </a:bodyPr>
          <a:lstStyle/>
          <a:p>
            <a:r>
              <a:rPr lang="en-US" sz="1200" dirty="0">
                <a:solidFill>
                  <a:srgbClr val="CCFFCC"/>
                </a:solidFill>
              </a:rPr>
              <a:t>/* Name: </a:t>
            </a:r>
            <a:r>
              <a:rPr lang="en-US" sz="1200" dirty="0" err="1">
                <a:solidFill>
                  <a:srgbClr val="CCFFCC"/>
                </a:solidFill>
              </a:rPr>
              <a:t>CopyString</a:t>
            </a:r>
            <a:endParaRPr lang="en-US" sz="1200" dirty="0">
              <a:solidFill>
                <a:srgbClr val="CCFFCC"/>
              </a:solidFill>
            </a:endParaRPr>
          </a:p>
          <a:p>
            <a:endParaRPr lang="en-US" sz="1200" dirty="0">
              <a:solidFill>
                <a:srgbClr val="CCFFCC"/>
              </a:solidFill>
            </a:endParaRPr>
          </a:p>
          <a:p>
            <a:r>
              <a:rPr lang="en-US" sz="1200" dirty="0">
                <a:solidFill>
                  <a:srgbClr val="CCFFCC"/>
                </a:solidFill>
              </a:rPr>
              <a:t>Purpose: 	This routine copies a string from the source</a:t>
            </a:r>
          </a:p>
          <a:p>
            <a:r>
              <a:rPr lang="en-US" sz="1200" dirty="0">
                <a:solidFill>
                  <a:srgbClr val="CCFFCC"/>
                </a:solidFill>
              </a:rPr>
              <a:t>			string (source) to the target string (target)</a:t>
            </a:r>
          </a:p>
          <a:p>
            <a:r>
              <a:rPr lang="en-US" sz="1200" dirty="0">
                <a:solidFill>
                  <a:srgbClr val="CCFFCC"/>
                </a:solidFill>
              </a:rPr>
              <a:t>			</a:t>
            </a:r>
          </a:p>
          <a:p>
            <a:r>
              <a:rPr lang="en-US" sz="1200" dirty="0">
                <a:solidFill>
                  <a:srgbClr val="CCFFCC"/>
                </a:solidFill>
              </a:rPr>
              <a:t>Algorithm:	It gets the length of "source" and then copies </a:t>
            </a:r>
            <a:r>
              <a:rPr lang="en-US" sz="1200" dirty="0" smtClean="0">
                <a:solidFill>
                  <a:srgbClr val="CCFFCC"/>
                </a:solidFill>
              </a:rPr>
              <a:t>each character</a:t>
            </a:r>
            <a:r>
              <a:rPr lang="en-US" sz="1200" dirty="0">
                <a:solidFill>
                  <a:srgbClr val="CCFFCC"/>
                </a:solidFill>
              </a:rPr>
              <a:t>, one at a time, into "target". It uses</a:t>
            </a:r>
          </a:p>
          <a:p>
            <a:r>
              <a:rPr lang="en-US" sz="1200" dirty="0">
                <a:solidFill>
                  <a:srgbClr val="CCFFCC"/>
                </a:solidFill>
              </a:rPr>
              <a:t>		the loop index as an array index into both "</a:t>
            </a:r>
            <a:r>
              <a:rPr lang="en-US" sz="1200" dirty="0" smtClean="0">
                <a:solidFill>
                  <a:srgbClr val="CCFFCC"/>
                </a:solidFill>
              </a:rPr>
              <a:t>source” and </a:t>
            </a:r>
            <a:r>
              <a:rPr lang="en-US" sz="1200" dirty="0">
                <a:solidFill>
                  <a:srgbClr val="CCFFCC"/>
                </a:solidFill>
              </a:rPr>
              <a:t>"target" and increments the loop/array index</a:t>
            </a:r>
          </a:p>
          <a:p>
            <a:r>
              <a:rPr lang="en-US" sz="1200" dirty="0">
                <a:solidFill>
                  <a:srgbClr val="CCFFCC"/>
                </a:solidFill>
              </a:rPr>
              <a:t>		after each character is copied.</a:t>
            </a:r>
          </a:p>
          <a:p>
            <a:r>
              <a:rPr lang="en-US" sz="1200" dirty="0">
                <a:solidFill>
                  <a:srgbClr val="CCFFCC"/>
                </a:solidFill>
              </a:rPr>
              <a:t>			</a:t>
            </a:r>
          </a:p>
          <a:p>
            <a:r>
              <a:rPr lang="en-US" sz="1200" dirty="0">
                <a:solidFill>
                  <a:srgbClr val="CCFFCC"/>
                </a:solidFill>
              </a:rPr>
              <a:t>Inputs:		input	The string to be copied</a:t>
            </a:r>
          </a:p>
          <a:p>
            <a:endParaRPr lang="en-US" sz="1200" dirty="0">
              <a:solidFill>
                <a:srgbClr val="CCFFCC"/>
              </a:solidFill>
            </a:endParaRPr>
          </a:p>
          <a:p>
            <a:r>
              <a:rPr lang="en-US" sz="1200" dirty="0">
                <a:solidFill>
                  <a:srgbClr val="CCFFCC"/>
                </a:solidFill>
              </a:rPr>
              <a:t>Outputs:	output	The string to receive the copy of "input"</a:t>
            </a:r>
          </a:p>
          <a:p>
            <a:endParaRPr lang="en-US" sz="1200" dirty="0">
              <a:solidFill>
                <a:srgbClr val="CCFFCC"/>
              </a:solidFill>
            </a:endParaRPr>
          </a:p>
          <a:p>
            <a:r>
              <a:rPr lang="en-US" sz="1200" dirty="0">
                <a:solidFill>
                  <a:srgbClr val="CCFFCC"/>
                </a:solidFill>
              </a:rPr>
              <a:t>Interface assumptions: none</a:t>
            </a:r>
          </a:p>
          <a:p>
            <a:endParaRPr lang="en-US" sz="1200" dirty="0">
              <a:solidFill>
                <a:srgbClr val="CCFFCC"/>
              </a:solidFill>
            </a:endParaRPr>
          </a:p>
          <a:p>
            <a:r>
              <a:rPr lang="en-US" sz="1200" dirty="0">
                <a:solidFill>
                  <a:srgbClr val="CCFFCC"/>
                </a:solidFill>
              </a:rPr>
              <a:t>Modification history: none</a:t>
            </a:r>
          </a:p>
          <a:p>
            <a:endParaRPr lang="en-US" sz="1200" dirty="0">
              <a:solidFill>
                <a:srgbClr val="CCFFCC"/>
              </a:solidFill>
            </a:endParaRPr>
          </a:p>
          <a:p>
            <a:r>
              <a:rPr lang="en-US" sz="1200" dirty="0">
                <a:solidFill>
                  <a:srgbClr val="CCFFCC"/>
                </a:solidFill>
              </a:rPr>
              <a:t>Author:		</a:t>
            </a:r>
            <a:r>
              <a:rPr lang="en-US" sz="1200" dirty="0" smtClean="0">
                <a:solidFill>
                  <a:srgbClr val="CCFFCC"/>
                </a:solidFill>
              </a:rPr>
              <a:t>Dwight </a:t>
            </a:r>
            <a:r>
              <a:rPr lang="en-US" sz="1200" dirty="0">
                <a:solidFill>
                  <a:srgbClr val="CCFFCC"/>
                </a:solidFill>
              </a:rPr>
              <a:t>K. Coder</a:t>
            </a:r>
          </a:p>
          <a:p>
            <a:r>
              <a:rPr lang="en-US" sz="1200" dirty="0">
                <a:solidFill>
                  <a:srgbClr val="CCFFCC"/>
                </a:solidFill>
              </a:rPr>
              <a:t>Date Created:	10/01/04</a:t>
            </a:r>
          </a:p>
          <a:p>
            <a:r>
              <a:rPr lang="en-US" sz="1200" dirty="0">
                <a:solidFill>
                  <a:srgbClr val="CCFFCC"/>
                </a:solidFill>
              </a:rPr>
              <a:t>Phone:		</a:t>
            </a:r>
            <a:r>
              <a:rPr lang="en-US" sz="1200" dirty="0" smtClean="0">
                <a:solidFill>
                  <a:srgbClr val="CCFFCC"/>
                </a:solidFill>
              </a:rPr>
              <a:t>(</a:t>
            </a:r>
            <a:r>
              <a:rPr lang="en-US" sz="1200" dirty="0">
                <a:solidFill>
                  <a:srgbClr val="CCFFCC"/>
                </a:solidFill>
              </a:rPr>
              <a:t>555) 222-2255</a:t>
            </a:r>
          </a:p>
          <a:p>
            <a:r>
              <a:rPr lang="en-US" sz="1200" dirty="0">
                <a:solidFill>
                  <a:srgbClr val="CCFFCC"/>
                </a:solidFill>
              </a:rPr>
              <a:t>SSN:			</a:t>
            </a:r>
            <a:r>
              <a:rPr lang="en-US" sz="1200" dirty="0" smtClean="0">
                <a:solidFill>
                  <a:srgbClr val="CCFFCC"/>
                </a:solidFill>
              </a:rPr>
              <a:t>111</a:t>
            </a:r>
            <a:r>
              <a:rPr lang="en-US" sz="1200" dirty="0">
                <a:solidFill>
                  <a:srgbClr val="CCFFCC"/>
                </a:solidFill>
              </a:rPr>
              <a:t>-22-3333</a:t>
            </a:r>
          </a:p>
          <a:p>
            <a:r>
              <a:rPr lang="en-US" sz="1200" dirty="0">
                <a:solidFill>
                  <a:srgbClr val="CCFFCC"/>
                </a:solidFill>
              </a:rPr>
              <a:t>Eye color:		green</a:t>
            </a:r>
          </a:p>
          <a:p>
            <a:r>
              <a:rPr lang="en-US" sz="1200" dirty="0">
                <a:solidFill>
                  <a:srgbClr val="CCFFCC"/>
                </a:solidFill>
              </a:rPr>
              <a:t>Maiden name:	none</a:t>
            </a:r>
          </a:p>
          <a:p>
            <a:r>
              <a:rPr lang="en-US" sz="1200" dirty="0">
                <a:solidFill>
                  <a:srgbClr val="CCFFCC"/>
                </a:solidFill>
              </a:rPr>
              <a:t>Blood type:		AB-</a:t>
            </a:r>
          </a:p>
          <a:p>
            <a:r>
              <a:rPr lang="en-US" sz="1200" dirty="0">
                <a:solidFill>
                  <a:srgbClr val="CCFFCC"/>
                </a:solidFill>
              </a:rPr>
              <a:t>Mother's Maiden Name: 	Bartlett</a:t>
            </a:r>
          </a:p>
          <a:p>
            <a:r>
              <a:rPr lang="en-US" sz="1200" dirty="0">
                <a:solidFill>
                  <a:srgbClr val="CCFFCC"/>
                </a:solidFill>
              </a:rPr>
              <a:t>Favorite car:			</a:t>
            </a:r>
            <a:r>
              <a:rPr lang="en-US" sz="1200" dirty="0" smtClean="0">
                <a:solidFill>
                  <a:srgbClr val="CCFFCC"/>
                </a:solidFill>
              </a:rPr>
              <a:t>Pontiac </a:t>
            </a:r>
            <a:r>
              <a:rPr lang="en-US" sz="1200" dirty="0">
                <a:solidFill>
                  <a:srgbClr val="CCFFCC"/>
                </a:solidFill>
              </a:rPr>
              <a:t>Aztec</a:t>
            </a:r>
          </a:p>
          <a:p>
            <a:r>
              <a:rPr lang="en-US" sz="1200" dirty="0" smtClean="0">
                <a:solidFill>
                  <a:srgbClr val="CCFFCC"/>
                </a:solidFill>
              </a:rPr>
              <a:t>License </a:t>
            </a:r>
            <a:r>
              <a:rPr lang="en-US" sz="1200" dirty="0">
                <a:solidFill>
                  <a:srgbClr val="CCFFCC"/>
                </a:solidFill>
              </a:rPr>
              <a:t>Plate</a:t>
            </a:r>
            <a:r>
              <a:rPr lang="en-US" sz="1200" dirty="0" smtClean="0">
                <a:solidFill>
                  <a:srgbClr val="CCFFCC"/>
                </a:solidFill>
              </a:rPr>
              <a:t>:	"</a:t>
            </a:r>
            <a:r>
              <a:rPr lang="en-US" sz="1200" dirty="0" err="1">
                <a:solidFill>
                  <a:srgbClr val="CCFFCC"/>
                </a:solidFill>
              </a:rPr>
              <a:t>Tek-ie</a:t>
            </a:r>
            <a:r>
              <a:rPr lang="en-US" sz="1200" dirty="0">
                <a:solidFill>
                  <a:srgbClr val="CCFFCC"/>
                </a:solidFill>
              </a:rPr>
              <a:t>"</a:t>
            </a:r>
          </a:p>
          <a:p>
            <a:r>
              <a:rPr lang="en-US" sz="1200" dirty="0">
                <a:solidFill>
                  <a:srgbClr val="CCFFCC"/>
                </a:solidFill>
              </a:rPr>
              <a:t>*</a:t>
            </a:r>
            <a:r>
              <a:rPr lang="en-US" sz="1200" dirty="0" smtClean="0">
                <a:solidFill>
                  <a:srgbClr val="CCFFCC"/>
                </a:solidFill>
              </a:rPr>
              <a:t>/</a:t>
            </a:r>
          </a:p>
          <a:p>
            <a:r>
              <a:rPr lang="en-US" sz="1200" dirty="0">
                <a:solidFill>
                  <a:schemeClr val="accent3">
                    <a:lumMod val="85000"/>
                  </a:schemeClr>
                </a:solidFill>
              </a:rPr>
              <a:t>p</a:t>
            </a:r>
            <a:r>
              <a:rPr lang="en-US" sz="1200" dirty="0" smtClean="0">
                <a:solidFill>
                  <a:schemeClr val="accent3">
                    <a:lumMod val="85000"/>
                  </a:schemeClr>
                </a:solidFill>
              </a:rPr>
              <a:t>ublic void </a:t>
            </a:r>
            <a:r>
              <a:rPr lang="en-US" sz="1200" dirty="0" err="1" smtClean="0">
                <a:solidFill>
                  <a:schemeClr val="accent3">
                    <a:lumMod val="85000"/>
                  </a:schemeClr>
                </a:solidFill>
              </a:rPr>
              <a:t>copyString</a:t>
            </a:r>
            <a:r>
              <a:rPr lang="en-US" sz="1200" dirty="0" smtClean="0">
                <a:solidFill>
                  <a:schemeClr val="accent3">
                    <a:lumMod val="85000"/>
                  </a:schemeClr>
                </a:solidFill>
              </a:rPr>
              <a:t>(String s1, String s2){</a:t>
            </a:r>
          </a:p>
          <a:p>
            <a:r>
              <a:rPr lang="en-US" sz="1200" dirty="0" smtClean="0"/>
              <a:t>...</a:t>
            </a:r>
            <a:endParaRPr lang="en-US" sz="1200" dirty="0"/>
          </a:p>
        </p:txBody>
      </p:sp>
    </p:spTree>
    <p:extLst>
      <p:ext uri="{BB962C8B-B14F-4D97-AF65-F5344CB8AC3E}">
        <p14:creationId xmlns:p14="http://schemas.microsoft.com/office/powerpoint/2010/main" val="91643105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is-sign-has-sharp-edg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531" y="2269257"/>
            <a:ext cx="6766124" cy="5074593"/>
          </a:xfrm>
          <a:prstGeom prst="rect">
            <a:avLst/>
          </a:prstGeom>
        </p:spPr>
      </p:pic>
      <p:sp>
        <p:nvSpPr>
          <p:cNvPr id="2" name="Title 1"/>
          <p:cNvSpPr>
            <a:spLocks noGrp="1"/>
          </p:cNvSpPr>
          <p:nvPr>
            <p:ph type="title"/>
          </p:nvPr>
        </p:nvSpPr>
        <p:spPr/>
        <p:txBody>
          <a:bodyPr/>
          <a:lstStyle/>
          <a:p>
            <a:r>
              <a:rPr lang="en-US" dirty="0" smtClean="0"/>
              <a:t>Comment</a:t>
            </a:r>
            <a:endParaRPr lang="en-US" dirty="0"/>
          </a:p>
        </p:txBody>
      </p:sp>
      <p:sp>
        <p:nvSpPr>
          <p:cNvPr id="3" name="Content Placeholder 2"/>
          <p:cNvSpPr>
            <a:spLocks noGrp="1"/>
          </p:cNvSpPr>
          <p:nvPr>
            <p:ph idx="1"/>
          </p:nvPr>
        </p:nvSpPr>
        <p:spPr/>
        <p:txBody>
          <a:bodyPr/>
          <a:lstStyle/>
          <a:p>
            <a:r>
              <a:rPr lang="en-US" dirty="0" smtClean="0"/>
              <a:t>Too many comments</a:t>
            </a:r>
            <a:endParaRPr lang="en-US" baseline="0" dirty="0" smtClean="0"/>
          </a:p>
        </p:txBody>
      </p:sp>
    </p:spTree>
    <p:extLst>
      <p:ext uri="{BB962C8B-B14F-4D97-AF65-F5344CB8AC3E}">
        <p14:creationId xmlns:p14="http://schemas.microsoft.com/office/powerpoint/2010/main" val="214993058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Repeating the code</a:t>
            </a:r>
            <a:endParaRPr lang="en-US" dirty="0"/>
          </a:p>
        </p:txBody>
      </p:sp>
      <p:sp>
        <p:nvSpPr>
          <p:cNvPr id="3" name="Content Placeholder 2"/>
          <p:cNvSpPr>
            <a:spLocks noGrp="1"/>
          </p:cNvSpPr>
          <p:nvPr>
            <p:ph idx="1"/>
          </p:nvPr>
        </p:nvSpPr>
        <p:spPr/>
        <p:txBody>
          <a:bodyPr/>
          <a:lstStyle/>
          <a:p>
            <a:r>
              <a:rPr lang="en-US" dirty="0" smtClean="0"/>
              <a:t>There’s even a tool for that</a:t>
            </a:r>
            <a:endParaRPr lang="en-US" dirty="0"/>
          </a:p>
        </p:txBody>
      </p:sp>
      <p:pic>
        <p:nvPicPr>
          <p:cNvPr id="4" name="Picture 3" descr="ghost_doc_befor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27" y="2269257"/>
            <a:ext cx="5435600" cy="3517900"/>
          </a:xfrm>
          <a:prstGeom prst="rect">
            <a:avLst/>
          </a:prstGeom>
        </p:spPr>
      </p:pic>
      <p:pic>
        <p:nvPicPr>
          <p:cNvPr id="5" name="Picture 4" descr="ghost_dog_after.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27" y="2269257"/>
            <a:ext cx="6781800" cy="5473700"/>
          </a:xfrm>
          <a:prstGeom prst="rect">
            <a:avLst/>
          </a:prstGeom>
        </p:spPr>
      </p:pic>
    </p:spTree>
    <p:extLst>
      <p:ext uri="{BB962C8B-B14F-4D97-AF65-F5344CB8AC3E}">
        <p14:creationId xmlns:p14="http://schemas.microsoft.com/office/powerpoint/2010/main" val="24610632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Practices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conventions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755250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the business language</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32959520"/>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endParaRPr lang="en-US" dirty="0"/>
          </a:p>
        </p:txBody>
      </p:sp>
      <p:sp>
        <p:nvSpPr>
          <p:cNvPr id="3" name="Content Placeholder 2"/>
          <p:cNvSpPr>
            <a:spLocks noGrp="1"/>
          </p:cNvSpPr>
          <p:nvPr>
            <p:ph idx="1"/>
          </p:nvPr>
        </p:nvSpPr>
        <p:spPr/>
        <p:txBody>
          <a:bodyPr/>
          <a:lstStyle/>
          <a:p>
            <a:r>
              <a:rPr lang="en-US" smtClean="0"/>
              <a:t>Wishful programming</a:t>
            </a:r>
            <a:endParaRPr lang="en-US" dirty="0" smtClean="0"/>
          </a:p>
          <a:p>
            <a:r>
              <a:rPr lang="en-US" dirty="0" smtClean="0"/>
              <a:t>Your tests have</a:t>
            </a:r>
            <a:r>
              <a:rPr lang="en-US" baseline="0" dirty="0" smtClean="0"/>
              <a:t> to be readable too</a:t>
            </a:r>
          </a:p>
        </p:txBody>
      </p:sp>
    </p:spTree>
    <p:extLst>
      <p:ext uri="{BB962C8B-B14F-4D97-AF65-F5344CB8AC3E}">
        <p14:creationId xmlns:p14="http://schemas.microsoft.com/office/powerpoint/2010/main" val="27843715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Refactoring</a:t>
            </a:r>
            <a:endParaRPr lang="en-US" dirty="0"/>
          </a:p>
        </p:txBody>
      </p:sp>
      <p:sp>
        <p:nvSpPr>
          <p:cNvPr id="3" name="Content Placeholder 2"/>
          <p:cNvSpPr>
            <a:spLocks noGrp="1"/>
          </p:cNvSpPr>
          <p:nvPr>
            <p:ph idx="1"/>
          </p:nvPr>
        </p:nvSpPr>
        <p:spPr/>
        <p:txBody>
          <a:bodyPr/>
          <a:lstStyle/>
          <a:p>
            <a:r>
              <a:rPr lang="en-US" dirty="0" smtClean="0"/>
              <a:t>Make it correct</a:t>
            </a:r>
          </a:p>
          <a:p>
            <a:r>
              <a:rPr lang="en-US" dirty="0" smtClean="0"/>
              <a:t>Make it clear</a:t>
            </a:r>
          </a:p>
          <a:p>
            <a:r>
              <a:rPr lang="en-US" dirty="0" smtClean="0"/>
              <a:t>Make</a:t>
            </a:r>
            <a:r>
              <a:rPr lang="en-US" baseline="0" dirty="0" smtClean="0"/>
              <a:t> it concise</a:t>
            </a:r>
          </a:p>
          <a:p>
            <a:r>
              <a:rPr lang="en-US" baseline="0" dirty="0" smtClean="0"/>
              <a:t>Make it fast</a:t>
            </a:r>
          </a:p>
        </p:txBody>
      </p:sp>
    </p:spTree>
    <p:extLst>
      <p:ext uri="{BB962C8B-B14F-4D97-AF65-F5344CB8AC3E}">
        <p14:creationId xmlns:p14="http://schemas.microsoft.com/office/powerpoint/2010/main" val="991980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Have reviews</a:t>
            </a:r>
            <a:endParaRPr lang="en-US" dirty="0"/>
          </a:p>
        </p:txBody>
      </p:sp>
      <p:sp>
        <p:nvSpPr>
          <p:cNvPr id="3" name="Content Placeholder 2"/>
          <p:cNvSpPr>
            <a:spLocks noGrp="1"/>
          </p:cNvSpPr>
          <p:nvPr>
            <p:ph idx="1"/>
          </p:nvPr>
        </p:nvSpPr>
        <p:spPr/>
        <p:txBody>
          <a:bodyPr/>
          <a:lstStyle/>
          <a:p>
            <a:r>
              <a:rPr lang="en-US" dirty="0" smtClean="0"/>
              <a:t>Formal</a:t>
            </a:r>
          </a:p>
          <a:p>
            <a:r>
              <a:rPr lang="en-US" dirty="0" smtClean="0"/>
              <a:t>Informal</a:t>
            </a:r>
          </a:p>
          <a:p>
            <a:r>
              <a:rPr lang="en-US" dirty="0" smtClean="0"/>
              <a:t>Pairing</a:t>
            </a:r>
          </a:p>
        </p:txBody>
      </p:sp>
      <p:pic>
        <p:nvPicPr>
          <p:cNvPr id="4" name="Picture 3" descr="pairon_chair.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3715" y="3277369"/>
            <a:ext cx="4665365" cy="3320185"/>
          </a:xfrm>
          <a:prstGeom prst="rect">
            <a:avLst/>
          </a:prstGeom>
        </p:spPr>
      </p:pic>
    </p:spTree>
    <p:extLst>
      <p:ext uri="{BB962C8B-B14F-4D97-AF65-F5344CB8AC3E}">
        <p14:creationId xmlns:p14="http://schemas.microsoft.com/office/powerpoint/2010/main" val="16928273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200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503238" y="301625"/>
            <a:ext cx="9056687" cy="1249363"/>
          </a:xfrm>
          <a:ln/>
        </p:spPr>
        <p:txBody>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t>Ook: Comments</a:t>
            </a:r>
          </a:p>
        </p:txBody>
      </p:sp>
      <p:sp>
        <p:nvSpPr>
          <p:cNvPr id="9218" name="Rectangle 2"/>
          <p:cNvSpPr>
            <a:spLocks noGrp="1" noChangeArrowheads="1"/>
          </p:cNvSpPr>
          <p:nvPr>
            <p:ph type="body" idx="1"/>
          </p:nvPr>
        </p:nvSpPr>
        <p:spPr>
          <a:xfrm>
            <a:off x="503238" y="1770063"/>
            <a:ext cx="9056687" cy="4978400"/>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Since the word "</a:t>
            </a:r>
            <a:r>
              <a:rPr lang="en-US" dirty="0" err="1"/>
              <a:t>ook</a:t>
            </a:r>
            <a:r>
              <a:rPr lang="en-US" dirty="0"/>
              <a:t>" can convey entire ideas, emotions, and abstract thoughts depending on the nuances of inflection, </a:t>
            </a:r>
            <a:r>
              <a:rPr lang="en-US" dirty="0" err="1"/>
              <a:t>Ook</a:t>
            </a:r>
            <a:r>
              <a:rPr lang="en-US" dirty="0"/>
              <a:t>! has no need of comments. The code itself serves perfectly well to describe in detail what it does and how it does it.</a:t>
            </a:r>
          </a:p>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r>
              <a:rPr lang="en-US" dirty="0"/>
              <a:t>Provided you are an </a:t>
            </a:r>
            <a:r>
              <a:rPr lang="en-US" dirty="0" err="1"/>
              <a:t>orang-utan</a:t>
            </a:r>
            <a:r>
              <a:rPr lang="en-US" dirty="0"/>
              <a:t>.</a:t>
            </a:r>
          </a:p>
        </p:txBody>
      </p:sp>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a:t>
            </a:r>
            <a:r>
              <a:rPr lang="en-US" dirty="0" err="1" smtClean="0"/>
              <a:t>pseudocode</a:t>
            </a:r>
            <a:endParaRPr lang="en-US" dirty="0"/>
          </a:p>
        </p:txBody>
      </p:sp>
      <p:sp>
        <p:nvSpPr>
          <p:cNvPr id="3" name="Content Placeholder 2"/>
          <p:cNvSpPr>
            <a:spLocks noGrp="1"/>
          </p:cNvSpPr>
          <p:nvPr>
            <p:ph idx="1"/>
          </p:nvPr>
        </p:nvSpPr>
        <p:spPr/>
        <p:txBody>
          <a:bodyPr/>
          <a:lstStyle/>
          <a:p>
            <a:r>
              <a:rPr lang="en-US" dirty="0" smtClean="0"/>
              <a:t>Let’s make a sandwich</a:t>
            </a:r>
          </a:p>
        </p:txBody>
      </p:sp>
    </p:spTree>
    <p:extLst>
      <p:ext uri="{BB962C8B-B14F-4D97-AF65-F5344CB8AC3E}">
        <p14:creationId xmlns:p14="http://schemas.microsoft.com/office/powerpoint/2010/main" val="41205898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Convert comments to code</a:t>
            </a:r>
            <a:endParaRPr lang="en-US" dirty="0"/>
          </a:p>
        </p:txBody>
      </p:sp>
      <p:sp>
        <p:nvSpPr>
          <p:cNvPr id="3" name="Content Placeholder 2"/>
          <p:cNvSpPr>
            <a:spLocks noGrp="1"/>
          </p:cNvSpPr>
          <p:nvPr>
            <p:ph idx="1"/>
          </p:nvPr>
        </p:nvSpPr>
        <p:spPr/>
        <p:txBody>
          <a:bodyPr/>
          <a:lstStyle/>
          <a:p>
            <a:r>
              <a:rPr lang="en-US" dirty="0" smtClean="0"/>
              <a:t>Let’s improve our sandwich</a:t>
            </a:r>
          </a:p>
        </p:txBody>
      </p:sp>
    </p:spTree>
    <p:extLst>
      <p:ext uri="{BB962C8B-B14F-4D97-AF65-F5344CB8AC3E}">
        <p14:creationId xmlns:p14="http://schemas.microsoft.com/office/powerpoint/2010/main" val="342011132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TDD</a:t>
            </a:r>
            <a:r>
              <a:rPr lang="en-US" baseline="0" dirty="0" smtClean="0"/>
              <a:t> </a:t>
            </a:r>
            <a:r>
              <a:rPr lang="en-US" baseline="0" dirty="0" err="1" smtClean="0"/>
              <a:t>pseudocode</a:t>
            </a:r>
            <a:endParaRPr lang="en-US" dirty="0"/>
          </a:p>
        </p:txBody>
      </p:sp>
      <p:sp>
        <p:nvSpPr>
          <p:cNvPr id="3" name="Content Placeholder 2"/>
          <p:cNvSpPr>
            <a:spLocks noGrp="1"/>
          </p:cNvSpPr>
          <p:nvPr>
            <p:ph idx="1"/>
          </p:nvPr>
        </p:nvSpPr>
        <p:spPr/>
        <p:txBody>
          <a:bodyPr/>
          <a:lstStyle/>
          <a:p>
            <a:r>
              <a:rPr lang="en-US" dirty="0" smtClean="0"/>
              <a:t>Try it out with our sandwich</a:t>
            </a:r>
            <a:endParaRPr lang="en-US" dirty="0"/>
          </a:p>
        </p:txBody>
      </p:sp>
    </p:spTree>
    <p:extLst>
      <p:ext uri="{BB962C8B-B14F-4D97-AF65-F5344CB8AC3E}">
        <p14:creationId xmlns:p14="http://schemas.microsoft.com/office/powerpoint/2010/main" val="4129865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Simplicity</a:t>
            </a:r>
            <a:endParaRPr lang="en-US" dirty="0"/>
          </a:p>
        </p:txBody>
      </p:sp>
      <p:pic>
        <p:nvPicPr>
          <p:cNvPr id="4" name="Content Placeholder 3" descr="simple.png"/>
          <p:cNvPicPr>
            <a:picLocks noGrp="1" noChangeAspect="1"/>
          </p:cNvPicPr>
          <p:nvPr>
            <p:ph idx="1"/>
          </p:nvPr>
        </p:nvPicPr>
        <p:blipFill>
          <a:blip r:embed="rId3">
            <a:extLst>
              <a:ext uri="{28A0092B-C50C-407E-A947-70E740481C1C}">
                <a14:useLocalDpi xmlns:a14="http://schemas.microsoft.com/office/drawing/2010/main" val="0"/>
              </a:ext>
            </a:extLst>
          </a:blip>
          <a:srcRect l="-15459" r="-15459"/>
          <a:stretch>
            <a:fillRect/>
          </a:stretch>
        </p:blipFill>
        <p:spPr/>
      </p:pic>
    </p:spTree>
    <p:extLst>
      <p:ext uri="{BB962C8B-B14F-4D97-AF65-F5344CB8AC3E}">
        <p14:creationId xmlns:p14="http://schemas.microsoft.com/office/powerpoint/2010/main" val="112390030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simple design</a:t>
            </a:r>
            <a:endParaRPr lang="en-US" dirty="0"/>
          </a:p>
        </p:txBody>
      </p:sp>
      <p:sp>
        <p:nvSpPr>
          <p:cNvPr id="3" name="Content Placeholder 2"/>
          <p:cNvSpPr>
            <a:spLocks noGrp="1"/>
          </p:cNvSpPr>
          <p:nvPr>
            <p:ph idx="1"/>
          </p:nvPr>
        </p:nvSpPr>
        <p:spPr/>
        <p:txBody>
          <a:bodyPr/>
          <a:lstStyle/>
          <a:p>
            <a:r>
              <a:rPr lang="en-US" dirty="0" smtClean="0"/>
              <a:t>All tests pass</a:t>
            </a:r>
          </a:p>
          <a:p>
            <a:r>
              <a:rPr lang="en-US" dirty="0" smtClean="0"/>
              <a:t>Intent revealing</a:t>
            </a:r>
          </a:p>
          <a:p>
            <a:r>
              <a:rPr lang="en-US" baseline="0" dirty="0" smtClean="0"/>
              <a:t>No duplication</a:t>
            </a:r>
          </a:p>
          <a:p>
            <a:r>
              <a:rPr lang="en-US" baseline="0" dirty="0" smtClean="0"/>
              <a:t>Small</a:t>
            </a:r>
          </a:p>
        </p:txBody>
      </p:sp>
    </p:spTree>
    <p:extLst>
      <p:ext uri="{BB962C8B-B14F-4D97-AF65-F5344CB8AC3E}">
        <p14:creationId xmlns:p14="http://schemas.microsoft.com/office/powerpoint/2010/main" val="4941224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boy scout principle</a:t>
            </a:r>
            <a:endParaRPr lang="en-US" dirty="0"/>
          </a:p>
        </p:txBody>
      </p:sp>
      <p:pic>
        <p:nvPicPr>
          <p:cNvPr id="4" name="Content Placeholder 3" descr="boy_scout_camp.JPG"/>
          <p:cNvPicPr>
            <a:picLocks noGrp="1" noChangeAspect="1"/>
          </p:cNvPicPr>
          <p:nvPr>
            <p:ph idx="1"/>
          </p:nvPr>
        </p:nvPicPr>
        <p:blipFill>
          <a:blip r:embed="rId3">
            <a:extLst>
              <a:ext uri="{28A0092B-C50C-407E-A947-70E740481C1C}">
                <a14:useLocalDpi xmlns:a14="http://schemas.microsoft.com/office/drawing/2010/main" val="0"/>
              </a:ext>
            </a:extLst>
          </a:blip>
          <a:srcRect t="11559" b="11559"/>
          <a:stretch>
            <a:fillRect/>
          </a:stretch>
        </p:blipFill>
        <p:spPr/>
      </p:pic>
    </p:spTree>
    <p:extLst>
      <p:ext uri="{BB962C8B-B14F-4D97-AF65-F5344CB8AC3E}">
        <p14:creationId xmlns:p14="http://schemas.microsoft.com/office/powerpoint/2010/main" val="426969297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Don’t live with broken windows</a:t>
            </a:r>
            <a:endParaRPr lang="en-US" dirty="0"/>
          </a:p>
        </p:txBody>
      </p:sp>
      <p:pic>
        <p:nvPicPr>
          <p:cNvPr id="4" name="Content Placeholder 3" descr="broken_windows.jpg"/>
          <p:cNvPicPr>
            <a:picLocks noGrp="1" noChangeAspect="1"/>
          </p:cNvPicPr>
          <p:nvPr>
            <p:ph idx="1"/>
          </p:nvPr>
        </p:nvPicPr>
        <p:blipFill>
          <a:blip r:embed="rId3">
            <a:extLst>
              <a:ext uri="{28A0092B-C50C-407E-A947-70E740481C1C}">
                <a14:useLocalDpi xmlns:a14="http://schemas.microsoft.com/office/drawing/2010/main" val="0"/>
              </a:ext>
            </a:extLst>
          </a:blip>
          <a:srcRect t="13364" b="13364"/>
          <a:stretch>
            <a:fillRect/>
          </a:stretch>
        </p:blipFill>
        <p:spPr/>
      </p:pic>
    </p:spTree>
    <p:extLst>
      <p:ext uri="{BB962C8B-B14F-4D97-AF65-F5344CB8AC3E}">
        <p14:creationId xmlns:p14="http://schemas.microsoft.com/office/powerpoint/2010/main" val="8400443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Readability</a:t>
            </a:r>
            <a:endParaRPr lang="en-US" dirty="0"/>
          </a:p>
        </p:txBody>
      </p:sp>
      <p:sp>
        <p:nvSpPr>
          <p:cNvPr id="3" name="Subtitle 2"/>
          <p:cNvSpPr>
            <a:spLocks noGrp="1"/>
          </p:cNvSpPr>
          <p:nvPr>
            <p:ph type="subTitle" idx="1"/>
          </p:nvPr>
        </p:nvSpPr>
        <p:spPr/>
        <p:txBody>
          <a:bodyPr/>
          <a:lstStyle/>
          <a:p>
            <a:r>
              <a:rPr lang="en-US" dirty="0" smtClean="0"/>
              <a:t>Techniques</a:t>
            </a:r>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Typing is not the bottleneck</a:t>
            </a:r>
            <a:endParaRPr lang="en-US" dirty="0"/>
          </a:p>
        </p:txBody>
      </p:sp>
      <p:sp>
        <p:nvSpPr>
          <p:cNvPr id="3" name="Content Placeholder 2"/>
          <p:cNvSpPr>
            <a:spLocks noGrp="1"/>
          </p:cNvSpPr>
          <p:nvPr>
            <p:ph idx="1"/>
          </p:nvPr>
        </p:nvSpPr>
        <p:spPr/>
        <p:txBody>
          <a:bodyPr/>
          <a:lstStyle/>
          <a:p>
            <a:r>
              <a:rPr lang="en-US" dirty="0" smtClean="0"/>
              <a:t>Writing code is the easy part</a:t>
            </a:r>
          </a:p>
          <a:p>
            <a:r>
              <a:rPr lang="en-US" dirty="0" smtClean="0"/>
              <a:t>Code</a:t>
            </a:r>
            <a:r>
              <a:rPr lang="en-US" baseline="0" dirty="0" smtClean="0"/>
              <a:t> is read 10 times more than it is written</a:t>
            </a:r>
            <a:endParaRPr lang="en-US" dirty="0"/>
          </a:p>
        </p:txBody>
      </p:sp>
    </p:spTree>
    <p:extLst>
      <p:ext uri="{BB962C8B-B14F-4D97-AF65-F5344CB8AC3E}">
        <p14:creationId xmlns:p14="http://schemas.microsoft.com/office/powerpoint/2010/main" val="413508866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Blank lines</a:t>
            </a:r>
            <a:endParaRPr lang="en-US" dirty="0"/>
          </a:p>
        </p:txBody>
      </p:sp>
      <p:sp>
        <p:nvSpPr>
          <p:cNvPr id="3" name="Content Placeholder 2"/>
          <p:cNvSpPr>
            <a:spLocks noGrp="1"/>
          </p:cNvSpPr>
          <p:nvPr>
            <p:ph idx="1"/>
          </p:nvPr>
        </p:nvSpPr>
        <p:spPr/>
        <p:txBody>
          <a:bodyPr/>
          <a:lstStyle/>
          <a:p>
            <a:r>
              <a:rPr lang="en-US" dirty="0" smtClean="0"/>
              <a:t>Add blank lines to separate paragraphs of code</a:t>
            </a:r>
            <a:endParaRPr lang="en-US" dirty="0"/>
          </a:p>
        </p:txBody>
      </p:sp>
    </p:spTree>
    <p:extLst>
      <p:ext uri="{BB962C8B-B14F-4D97-AF65-F5344CB8AC3E}">
        <p14:creationId xmlns:p14="http://schemas.microsoft.com/office/powerpoint/2010/main" val="34127718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see some code</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435039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Indentation</a:t>
            </a:r>
            <a:endParaRPr lang="en-US" dirty="0"/>
          </a:p>
        </p:txBody>
      </p:sp>
      <p:sp>
        <p:nvSpPr>
          <p:cNvPr id="3" name="Content Placeholder 2"/>
          <p:cNvSpPr>
            <a:spLocks noGrp="1"/>
          </p:cNvSpPr>
          <p:nvPr>
            <p:ph idx="1"/>
          </p:nvPr>
        </p:nvSpPr>
        <p:spPr/>
        <p:txBody>
          <a:bodyPr/>
          <a:lstStyle/>
          <a:p>
            <a:r>
              <a:rPr lang="en-US" dirty="0" smtClean="0"/>
              <a:t>Indent</a:t>
            </a:r>
            <a:r>
              <a:rPr lang="en-US" baseline="0" dirty="0" smtClean="0"/>
              <a:t> logically</a:t>
            </a:r>
          </a:p>
          <a:p>
            <a:r>
              <a:rPr lang="en-US" baseline="0" dirty="0" smtClean="0"/>
              <a:t>Try one indentation per method</a:t>
            </a:r>
          </a:p>
        </p:txBody>
      </p:sp>
    </p:spTree>
    <p:extLst>
      <p:ext uri="{BB962C8B-B14F-4D97-AF65-F5344CB8AC3E}">
        <p14:creationId xmlns:p14="http://schemas.microsoft.com/office/powerpoint/2010/main" val="204482792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Choose good names</a:t>
            </a:r>
            <a:endParaRPr lang="en-US" dirty="0"/>
          </a:p>
        </p:txBody>
      </p:sp>
      <p:sp>
        <p:nvSpPr>
          <p:cNvPr id="3" name="Content Placeholder 2"/>
          <p:cNvSpPr>
            <a:spLocks noGrp="1"/>
          </p:cNvSpPr>
          <p:nvPr>
            <p:ph idx="1"/>
          </p:nvPr>
        </p:nvSpPr>
        <p:spPr/>
        <p:txBody>
          <a:bodyPr/>
          <a:lstStyle/>
          <a:p>
            <a:pPr rtl="0" eaLnBrk="0" fontAlgn="base" hangingPunct="0"/>
            <a:r>
              <a:rPr lang="en-US" sz="3200" dirty="0" err="1" smtClean="0">
                <a:solidFill>
                  <a:srgbClr val="FFFFFF"/>
                </a:solidFill>
                <a:effectLst/>
                <a:latin typeface="+mn-lt"/>
                <a:ea typeface="+mn-ea"/>
                <a:cs typeface="+mn-cs"/>
              </a:rPr>
              <a:t>SomethingManager</a:t>
            </a:r>
            <a:endParaRPr lang="en-US" sz="3200" dirty="0" smtClean="0">
              <a:solidFill>
                <a:srgbClr val="FFFFFF"/>
              </a:solidFill>
              <a:effectLst/>
              <a:latin typeface="+mn-lt"/>
              <a:ea typeface="+mn-ea"/>
              <a:cs typeface="+mn-cs"/>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SomethingService</a:t>
            </a:r>
            <a:endParaRPr lang="en-US" dirty="0" smtClean="0">
              <a:effectLst/>
            </a:endParaRPr>
          </a:p>
          <a:p>
            <a:pPr marL="342900" marR="0" indent="-342900" algn="l" defTabSz="457200" rtl="0" eaLnBrk="0" fontAlgn="base" latinLnBrk="0" hangingPunct="0">
              <a:lnSpc>
                <a:spcPct val="93000"/>
              </a:lnSpc>
              <a:spcBef>
                <a:spcPct val="0"/>
              </a:spcBef>
              <a:spcAft>
                <a:spcPts val="1413"/>
              </a:spcAft>
              <a:buClr>
                <a:srgbClr val="000000"/>
              </a:buClr>
              <a:buSzPct val="100000"/>
              <a:buFont typeface="Times New Roman" charset="0"/>
              <a:buNone/>
              <a:tabLst/>
              <a:defRPr/>
            </a:pPr>
            <a:r>
              <a:rPr lang="en-US" sz="3200" dirty="0" err="1" smtClean="0">
                <a:solidFill>
                  <a:srgbClr val="FFFFFF"/>
                </a:solidFill>
                <a:effectLst/>
                <a:latin typeface="+mn-lt"/>
                <a:ea typeface="+mn-ea"/>
                <a:cs typeface="+mn-cs"/>
              </a:rPr>
              <a:t>SomethingComponent</a:t>
            </a:r>
            <a:endParaRPr lang="en-US" dirty="0" smtClean="0">
              <a:effectLst/>
            </a:endParaRPr>
          </a:p>
        </p:txBody>
      </p:sp>
    </p:spTree>
    <p:extLst>
      <p:ext uri="{BB962C8B-B14F-4D97-AF65-F5344CB8AC3E}">
        <p14:creationId xmlns:p14="http://schemas.microsoft.com/office/powerpoint/2010/main" val="16373295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Demeter</a:t>
            </a:r>
            <a:endParaRPr lang="en-US" dirty="0"/>
          </a:p>
        </p:txBody>
      </p:sp>
      <p:sp>
        <p:nvSpPr>
          <p:cNvPr id="3" name="Content Placeholder 2"/>
          <p:cNvSpPr>
            <a:spLocks noGrp="1"/>
          </p:cNvSpPr>
          <p:nvPr>
            <p:ph idx="1"/>
          </p:nvPr>
        </p:nvSpPr>
        <p:spPr/>
        <p:txBody>
          <a:bodyPr/>
          <a:lstStyle/>
          <a:p>
            <a:r>
              <a:rPr lang="en-US" dirty="0" smtClean="0"/>
              <a:t>Just</a:t>
            </a:r>
            <a:r>
              <a:rPr lang="en-US" baseline="0" dirty="0" smtClean="0"/>
              <a:t> 1 dot per line</a:t>
            </a:r>
          </a:p>
          <a:p>
            <a:pPr lvl="1"/>
            <a:r>
              <a:rPr lang="en-US" dirty="0" err="1" smtClean="0"/>
              <a:t>HttpContext.Current.User.Identity.Name.ToString</a:t>
            </a:r>
            <a:r>
              <a:rPr lang="en-US" dirty="0" smtClean="0"/>
              <a:t>();</a:t>
            </a:r>
          </a:p>
        </p:txBody>
      </p:sp>
    </p:spTree>
    <p:extLst>
      <p:ext uri="{BB962C8B-B14F-4D97-AF65-F5344CB8AC3E}">
        <p14:creationId xmlns:p14="http://schemas.microsoft.com/office/powerpoint/2010/main" val="171552040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Focus on the outcome</a:t>
            </a:r>
            <a:endParaRPr lang="en-US" dirty="0"/>
          </a:p>
        </p:txBody>
      </p:sp>
      <p:pic>
        <p:nvPicPr>
          <p:cNvPr id="4" name="Content Placeholder 3" descr="skinny_controller.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8" r="-348" b="24086"/>
          <a:stretch/>
        </p:blipFill>
        <p:spPr>
          <a:xfrm>
            <a:off x="1674901" y="1549177"/>
            <a:ext cx="6883658" cy="4873853"/>
          </a:xfrm>
        </p:spPr>
      </p:pic>
    </p:spTree>
    <p:extLst>
      <p:ext uri="{BB962C8B-B14F-4D97-AF65-F5344CB8AC3E}">
        <p14:creationId xmlns:p14="http://schemas.microsoft.com/office/powerpoint/2010/main" val="162577239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Command-Query</a:t>
            </a:r>
            <a:r>
              <a:rPr lang="en-US" baseline="0" dirty="0" smtClean="0"/>
              <a:t> separation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0889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Let’s code</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4566726"/>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conditions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46905232"/>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Breaking down expressions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3040829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Sieve of </a:t>
            </a:r>
            <a:r>
              <a:rPr lang="en-US" dirty="0" err="1" smtClean="0"/>
              <a:t>Erastothenes</a:t>
            </a:r>
            <a:endParaRPr lang="en-US" dirty="0"/>
          </a:p>
        </p:txBody>
      </p:sp>
      <p:pic>
        <p:nvPicPr>
          <p:cNvPr id="5" name="Content Placeholder 4" descr="Sieve_of_Eratosthenes_animation.gif"/>
          <p:cNvPicPr>
            <a:picLocks noGrp="1" noChangeAspect="1"/>
          </p:cNvPicPr>
          <p:nvPr>
            <p:ph idx="1"/>
          </p:nvPr>
        </p:nvPicPr>
        <p:blipFill>
          <a:blip r:embed="rId2">
            <a:extLst>
              <a:ext uri="{28A0092B-C50C-407E-A947-70E740481C1C}">
                <a14:useLocalDpi xmlns:a14="http://schemas.microsoft.com/office/drawing/2010/main" val="0"/>
              </a:ext>
            </a:extLst>
          </a:blip>
          <a:srcRect l="-25447" r="-25447"/>
          <a:stretch>
            <a:fillRect/>
          </a:stretch>
        </p:blipFill>
        <p:spPr/>
      </p:pic>
    </p:spTree>
    <p:extLst>
      <p:ext uri="{BB962C8B-B14F-4D97-AF65-F5344CB8AC3E}">
        <p14:creationId xmlns:p14="http://schemas.microsoft.com/office/powerpoint/2010/main" val="111893858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ode-complete-big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387" y="253033"/>
            <a:ext cx="2880320" cy="353909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0" name="Picture 9" descr="implementation_patterns.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0482" y="1584176"/>
            <a:ext cx="2797449" cy="370941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7" name="Picture 6" descr="cleancode-W8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3086" y="2269257"/>
            <a:ext cx="2661109" cy="353262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Picture 11" descr="pragmatic.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13921" y="3709417"/>
            <a:ext cx="2936578" cy="370596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 name="Title 1"/>
          <p:cNvSpPr>
            <a:spLocks noGrp="1"/>
          </p:cNvSpPr>
          <p:nvPr>
            <p:ph type="title"/>
          </p:nvPr>
        </p:nvSpPr>
        <p:spPr/>
        <p:txBody>
          <a:bodyPr/>
          <a:lstStyle/>
          <a:p>
            <a:r>
              <a:rPr lang="en-US" dirty="0" smtClean="0"/>
              <a:t>References</a:t>
            </a:r>
            <a:endParaRPr lang="en-US" dirty="0"/>
          </a:p>
        </p:txBody>
      </p:sp>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10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nodeType="afterEffect">
                                  <p:stCondLst>
                                    <p:cond delay="10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503238" y="301625"/>
            <a:ext cx="9055100" cy="1247775"/>
          </a:xfrm>
          <a:ln/>
        </p:spPr>
        <p:txBody>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dirty="0"/>
              <a:t>Guess what </a:t>
            </a:r>
            <a:r>
              <a:rPr lang="en-US" dirty="0">
                <a:hlinkClick r:id="rId3" action="ppaction://hlinkfile"/>
              </a:rPr>
              <a:t>this </a:t>
            </a:r>
            <a:r>
              <a:rPr lang="en-US" dirty="0" smtClean="0">
                <a:hlinkClick r:id="rId3" action="ppaction://hlinkfile"/>
              </a:rPr>
              <a:t>code</a:t>
            </a:r>
            <a:r>
              <a:rPr lang="en-US" dirty="0" smtClean="0"/>
              <a:t> does</a:t>
            </a:r>
            <a:endParaRPr lang="en-US" dirty="0"/>
          </a:p>
        </p:txBody>
      </p:sp>
      <p:sp>
        <p:nvSpPr>
          <p:cNvPr id="11266" name="Rectangle 2"/>
          <p:cNvSpPr>
            <a:spLocks noGrp="1" noChangeArrowheads="1"/>
          </p:cNvSpPr>
          <p:nvPr>
            <p:ph type="body" idx="1"/>
          </p:nvPr>
        </p:nvSpPr>
        <p:spPr>
          <a:xfrm>
            <a:off x="503238" y="1770063"/>
            <a:ext cx="9055100" cy="4976812"/>
          </a:xfrm>
          <a:ln/>
        </p:spPr>
        <p:txBody>
          <a:bodyPr/>
          <a:lstStyle/>
          <a:p>
            <a:pPr indent="-339725">
              <a:buClrTx/>
              <a:buFontTx/>
              <a:buNone/>
              <a:tabLst>
                <a:tab pos="342900" algn="l"/>
                <a:tab pos="455613" algn="l"/>
                <a:tab pos="912813" algn="l"/>
                <a:tab pos="1370013" algn="l"/>
                <a:tab pos="1827213" algn="l"/>
                <a:tab pos="2284413" algn="l"/>
                <a:tab pos="2741613" algn="l"/>
                <a:tab pos="3198813" algn="l"/>
                <a:tab pos="3656013" algn="l"/>
                <a:tab pos="4113213" algn="l"/>
                <a:tab pos="4570413" algn="l"/>
                <a:tab pos="5027613" algn="l"/>
                <a:tab pos="5484813" algn="l"/>
                <a:tab pos="5942013" algn="l"/>
                <a:tab pos="6399213" algn="l"/>
                <a:tab pos="6856413" algn="l"/>
                <a:tab pos="7313613" algn="l"/>
                <a:tab pos="7770813" algn="l"/>
                <a:tab pos="8228013" algn="l"/>
                <a:tab pos="8685213" algn="l"/>
                <a:tab pos="9142413" algn="l"/>
              </a:tabLst>
            </a:pPr>
            <a:endParaRPr lang="en-US"/>
          </a:p>
        </p:txBody>
      </p:sp>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517650"/>
            <a:ext cx="5411788" cy="57975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5" name="Content Placeholder 4" descr="awesome.png"/>
          <p:cNvPicPr>
            <a:picLocks noGrp="1" noChangeAspect="1"/>
          </p:cNvPicPr>
          <p:nvPr>
            <p:ph idx="1"/>
          </p:nvPr>
        </p:nvPicPr>
        <p:blipFill>
          <a:blip r:embed="rId2">
            <a:extLst>
              <a:ext uri="{28A0092B-C50C-407E-A947-70E740481C1C}">
                <a14:useLocalDpi xmlns:a14="http://schemas.microsoft.com/office/drawing/2010/main" val="0"/>
              </a:ext>
            </a:extLst>
          </a:blip>
          <a:srcRect t="9041" b="9041"/>
          <a:stretch>
            <a:fillRect/>
          </a:stretch>
        </p:blipFill>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Readability</a:t>
            </a:r>
            <a:endParaRPr lang="en-US" dirty="0"/>
          </a:p>
        </p:txBody>
      </p:sp>
      <p:sp>
        <p:nvSpPr>
          <p:cNvPr id="3" name="Subtitle 2"/>
          <p:cNvSpPr>
            <a:spLocks noGrp="1"/>
          </p:cNvSpPr>
          <p:nvPr>
            <p:ph type="subTitle" idx="1"/>
          </p:nvPr>
        </p:nvSpPr>
        <p:spPr/>
        <p:txBody>
          <a:bodyPr/>
          <a:lstStyle/>
          <a:p>
            <a:r>
              <a:rPr lang="en-US" dirty="0" smtClean="0"/>
              <a:t>Michel Grootjans</a:t>
            </a:r>
            <a:r>
              <a:rPr lang="en-US" dirty="0"/>
              <a:t> </a:t>
            </a:r>
            <a:r>
              <a:rPr lang="en-US" dirty="0" smtClean="0"/>
              <a:t>– </a:t>
            </a:r>
            <a:r>
              <a:rPr lang="en-US" dirty="0" err="1" smtClean="0"/>
              <a:t>SmallSteps</a:t>
            </a:r>
            <a:endParaRPr lang="en-US" dirty="0" smtClean="0"/>
          </a:p>
          <a:p>
            <a:r>
              <a:rPr lang="en-US" dirty="0" smtClean="0">
                <a:hlinkClick r:id="rId4"/>
              </a:rPr>
              <a:t>michel.grootjans@gmail.com</a:t>
            </a:r>
            <a:endParaRPr lang="en-US" dirty="0" smtClean="0"/>
          </a:p>
          <a:p>
            <a:r>
              <a:rPr lang="en-US" dirty="0" smtClean="0"/>
              <a:t>#</a:t>
            </a:r>
            <a:r>
              <a:rPr lang="en-US" dirty="0" err="1" smtClean="0"/>
              <a:t>michelgrootjans</a:t>
            </a:r>
            <a:endParaRPr lang="en-US" dirty="0" smtClean="0"/>
          </a:p>
        </p:txBody>
      </p:sp>
      <p:pic>
        <p:nvPicPr>
          <p:cNvPr id="4" name="Picture 3" descr="TwitterBi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5683" y="5509617"/>
            <a:ext cx="571500" cy="520700"/>
          </a:xfrm>
          <a:prstGeom prst="rect">
            <a:avLst/>
          </a:prstGeom>
        </p:spPr>
      </p:pic>
      <p:pic>
        <p:nvPicPr>
          <p:cNvPr id="5" name="Picture 4" descr="emai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9539" y="4789537"/>
            <a:ext cx="822857" cy="822857"/>
          </a:xfrm>
          <a:prstGeom prst="rect">
            <a:avLst/>
          </a:prstGeom>
        </p:spPr>
      </p:pic>
      <p:pic>
        <p:nvPicPr>
          <p:cNvPr id="6" name="waldorf_statl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854355" y="6517729"/>
            <a:ext cx="812800" cy="812800"/>
          </a:xfrm>
          <a:prstGeom prst="rect">
            <a:avLst/>
          </a:prstGeom>
        </p:spPr>
      </p:pic>
    </p:spTree>
    <p:extLst>
      <p:ext uri="{BB962C8B-B14F-4D97-AF65-F5344CB8AC3E}">
        <p14:creationId xmlns:p14="http://schemas.microsoft.com/office/powerpoint/2010/main" val="28338781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8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Arial"/>
        <a:ea typeface="ＭＳ Ｐゴシック"/>
        <a:cs typeface="Arial Unicode MS"/>
      </a:majorFont>
      <a:minorFont>
        <a:latin typeface="Arial"/>
        <a:ea typeface="ＭＳ Ｐゴシック"/>
        <a:cs typeface="Arial Unicode M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0">
          <a:lnSpc>
            <a:spcPct val="93000"/>
          </a:lnSpc>
          <a:spcBef>
            <a:spcPct val="0"/>
          </a:spcBef>
          <a:spcAft>
            <a:spcPct val="0"/>
          </a:spcAft>
          <a:buClr>
            <a:srgbClr val="000000"/>
          </a:buClr>
          <a:buSzPct val="100000"/>
          <a:buFont typeface="Times New Roman" charset="0"/>
          <a:buNone/>
          <a:tabLst/>
          <a:defRPr kumimoji="0" lang="en-GB" sz="1800" b="0" i="0" u="none" strike="noStrike" cap="none" normalizeH="0" baseline="0">
            <a:ln>
              <a:noFill/>
            </a:ln>
            <a:solidFill>
              <a:schemeClr val="bg1"/>
            </a:solidFill>
            <a:effectLst/>
            <a:latin typeface="Arial" charset="0"/>
            <a:ea typeface="ＭＳ Ｐゴシック" charset="0"/>
            <a:cs typeface="Arial Unicode MS"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35094</TotalTime>
  <Words>1729</Words>
  <Application>Microsoft Macintosh PowerPoint</Application>
  <PresentationFormat>Custom</PresentationFormat>
  <Paragraphs>383</Paragraphs>
  <Slides>91</Slides>
  <Notes>31</Notes>
  <HiddenSlides>0</HiddenSlides>
  <MMClips>1</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Office Theme</vt:lpstr>
      <vt:lpstr>Readability</vt:lpstr>
      <vt:lpstr>An example</vt:lpstr>
      <vt:lpstr>Ook</vt:lpstr>
      <vt:lpstr>Ook: design principles</vt:lpstr>
      <vt:lpstr>Ook: Syntax elements</vt:lpstr>
      <vt:lpstr>Ook: Commands</vt:lpstr>
      <vt:lpstr>Ook: Comments</vt:lpstr>
      <vt:lpstr>Let’s see some code</vt:lpstr>
      <vt:lpstr>Guess what this code does</vt:lpstr>
      <vt:lpstr>PowerPoint Presentation</vt:lpstr>
      <vt:lpstr>Readability</vt:lpstr>
      <vt:lpstr>Why?</vt:lpstr>
      <vt:lpstr>Why?</vt:lpstr>
      <vt:lpstr>Why?</vt:lpstr>
      <vt:lpstr>In short</vt:lpstr>
      <vt:lpstr>Readability</vt:lpstr>
      <vt:lpstr>Know your audience</vt:lpstr>
      <vt:lpstr>Who are you writing code for?</vt:lpstr>
      <vt:lpstr>The computer</vt:lpstr>
      <vt:lpstr>Yourself</vt:lpstr>
      <vt:lpstr>Other programmers</vt:lpstr>
      <vt:lpstr>Other programmers</vt:lpstr>
      <vt:lpstr>Other programmers</vt:lpstr>
      <vt:lpstr>Your next boss</vt:lpstr>
      <vt:lpstr>Your users</vt:lpstr>
      <vt:lpstr>Your users</vt:lpstr>
      <vt:lpstr>Your users</vt:lpstr>
      <vt:lpstr>Your installers</vt:lpstr>
      <vt:lpstr>Err...</vt:lpstr>
      <vt:lpstr>Readability</vt:lpstr>
      <vt:lpstr>Bad code</vt:lpstr>
      <vt:lpstr>What goes wrong with software?</vt:lpstr>
      <vt:lpstr>The first release</vt:lpstr>
      <vt:lpstr>After 3 years of maintenance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Readability</vt:lpstr>
      <vt:lpstr>Legibility</vt:lpstr>
      <vt:lpstr>Understandability</vt:lpstr>
      <vt:lpstr>Understandability</vt:lpstr>
      <vt:lpstr>Understandability</vt:lpstr>
      <vt:lpstr>Clean</vt:lpstr>
      <vt:lpstr>You have to learn what clean means</vt:lpstr>
      <vt:lpstr>Readability</vt:lpstr>
      <vt:lpstr>Documentation</vt:lpstr>
      <vt:lpstr>PowerPoint Presentation</vt:lpstr>
      <vt:lpstr>Documentation</vt:lpstr>
      <vt:lpstr>Documentation</vt:lpstr>
      <vt:lpstr>Documentation</vt:lpstr>
      <vt:lpstr>Comments</vt:lpstr>
      <vt:lpstr>Comments</vt:lpstr>
      <vt:lpstr>Comment</vt:lpstr>
      <vt:lpstr>Comment</vt:lpstr>
      <vt:lpstr>Repeating the code</vt:lpstr>
      <vt:lpstr>Readability</vt:lpstr>
      <vt:lpstr>Code conventions</vt:lpstr>
      <vt:lpstr>Use the business language</vt:lpstr>
      <vt:lpstr>TDD</vt:lpstr>
      <vt:lpstr>Refactoring</vt:lpstr>
      <vt:lpstr>Have reviews</vt:lpstr>
      <vt:lpstr>Write pseudocode</vt:lpstr>
      <vt:lpstr>Convert comments to code</vt:lpstr>
      <vt:lpstr>TDD pseudocode</vt:lpstr>
      <vt:lpstr>Simplicity</vt:lpstr>
      <vt:lpstr>Rules of simple design</vt:lpstr>
      <vt:lpstr>The boy scout principle</vt:lpstr>
      <vt:lpstr>Don’t live with broken windows</vt:lpstr>
      <vt:lpstr>Readability</vt:lpstr>
      <vt:lpstr>Typing is not the bottleneck</vt:lpstr>
      <vt:lpstr>Blank lines</vt:lpstr>
      <vt:lpstr>Indentation</vt:lpstr>
      <vt:lpstr>Choose good names</vt:lpstr>
      <vt:lpstr>Demeter</vt:lpstr>
      <vt:lpstr>Focus on the outcome</vt:lpstr>
      <vt:lpstr>Command-Query separation</vt:lpstr>
      <vt:lpstr>Let’s code</vt:lpstr>
      <vt:lpstr>If conditions</vt:lpstr>
      <vt:lpstr>Breaking down expressions</vt:lpstr>
      <vt:lpstr>The Sieve of Erastothenes</vt:lpstr>
      <vt:lpstr>References</vt:lpstr>
      <vt:lpstr>Thank you</vt:lpstr>
      <vt:lpstr>Readability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and Rails demo</dc:title>
  <dc:creator>Michel Grootjans</dc:creator>
  <cp:lastModifiedBy>Michel Grootjans</cp:lastModifiedBy>
  <cp:revision>42</cp:revision>
  <cp:lastPrinted>1601-01-01T00:00:00Z</cp:lastPrinted>
  <dcterms:created xsi:type="dcterms:W3CDTF">2011-06-09T21:35:26Z</dcterms:created>
  <dcterms:modified xsi:type="dcterms:W3CDTF">2012-04-29T16:13:35Z</dcterms:modified>
</cp:coreProperties>
</file>